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removePersonalInfoOnSave="1" saveSubsetFonts="1">
  <p:sldMasterIdLst>
    <p:sldMasterId id="2147483796" r:id="rId2"/>
  </p:sldMasterIdLst>
  <p:notesMasterIdLst>
    <p:notesMasterId r:id="rId27"/>
  </p:notesMasterIdLst>
  <p:handoutMasterIdLst>
    <p:handoutMasterId r:id="rId28"/>
  </p:handoutMasterIdLst>
  <p:sldIdLst>
    <p:sldId id="277" r:id="rId3"/>
    <p:sldId id="304" r:id="rId4"/>
    <p:sldId id="267" r:id="rId5"/>
    <p:sldId id="312" r:id="rId6"/>
    <p:sldId id="285" r:id="rId7"/>
    <p:sldId id="313" r:id="rId8"/>
    <p:sldId id="314" r:id="rId9"/>
    <p:sldId id="393" r:id="rId10"/>
    <p:sldId id="299" r:id="rId11"/>
    <p:sldId id="327" r:id="rId12"/>
    <p:sldId id="315" r:id="rId13"/>
    <p:sldId id="394" r:id="rId14"/>
    <p:sldId id="398" r:id="rId15"/>
    <p:sldId id="397" r:id="rId16"/>
    <p:sldId id="403" r:id="rId17"/>
    <p:sldId id="400" r:id="rId18"/>
    <p:sldId id="290" r:id="rId19"/>
    <p:sldId id="399" r:id="rId20"/>
    <p:sldId id="402" r:id="rId21"/>
    <p:sldId id="362" r:id="rId22"/>
    <p:sldId id="373" r:id="rId23"/>
    <p:sldId id="401" r:id="rId24"/>
    <p:sldId id="392" r:id="rId25"/>
    <p:sldId id="293" r:id="rId26"/>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85229"/>
    <a:srgbClr val="FFC000"/>
    <a:srgbClr val="FF00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C43C37-23E6-4AF1-B381-B4C75772092A}" v="54" dt="2020-06-16T12:41:13.850"/>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025" autoAdjust="0"/>
    <p:restoredTop sz="71411" autoAdjust="0"/>
  </p:normalViewPr>
  <p:slideViewPr>
    <p:cSldViewPr snapToGrid="0">
      <p:cViewPr varScale="1">
        <p:scale>
          <a:sx n="81" d="100"/>
          <a:sy n="81" d="100"/>
        </p:scale>
        <p:origin x="2040" y="90"/>
      </p:cViewPr>
      <p:guideLst>
        <p:guide orient="horz" pos="2160"/>
        <p:guide pos="3840"/>
      </p:guideLst>
    </p:cSldViewPr>
  </p:slideViewPr>
  <p:outlineViewPr>
    <p:cViewPr>
      <p:scale>
        <a:sx n="33" d="100"/>
        <a:sy n="33" d="100"/>
      </p:scale>
      <p:origin x="0" y="-16644"/>
    </p:cViewPr>
  </p:outlineViewPr>
  <p:notesTextViewPr>
    <p:cViewPr>
      <p:scale>
        <a:sx n="100" d="100"/>
        <a:sy n="100" d="100"/>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כותרת עליונה 1"/>
          <p:cNvSpPr>
            <a:spLocks noGrp="1"/>
          </p:cNvSpPr>
          <p:nvPr>
            <p:ph type="hdr" sz="quarter"/>
          </p:nvPr>
        </p:nvSpPr>
        <p:spPr>
          <a:xfrm>
            <a:off x="0" y="1"/>
            <a:ext cx="3169921" cy="481728"/>
          </a:xfrm>
          <a:prstGeom prst="rect">
            <a:avLst/>
          </a:prstGeom>
        </p:spPr>
        <p:txBody>
          <a:bodyPr vert="horz" lIns="96635" tIns="48317" rIns="96635" bIns="48317" rtlCol="1"/>
          <a:lstStyle>
            <a:lvl1pPr algn="r" latinLnBrk="0">
              <a:defRPr lang="he-IL" sz="1300"/>
            </a:lvl1pPr>
          </a:lstStyle>
          <a:p>
            <a:pPr algn="r" rtl="1"/>
            <a:endParaRPr lang="he-IL" dirty="0">
              <a:cs typeface="Tahoma" panose="020B0604030504040204" pitchFamily="34" charset="0"/>
            </a:endParaRPr>
          </a:p>
        </p:txBody>
      </p:sp>
      <p:sp>
        <p:nvSpPr>
          <p:cNvPr id="3" name="מציין מיקום תאריך 2"/>
          <p:cNvSpPr>
            <a:spLocks noGrp="1"/>
          </p:cNvSpPr>
          <p:nvPr>
            <p:ph type="dt" sz="quarter" idx="1"/>
          </p:nvPr>
        </p:nvSpPr>
        <p:spPr>
          <a:xfrm>
            <a:off x="4143587" y="1"/>
            <a:ext cx="3169921" cy="481728"/>
          </a:xfrm>
          <a:prstGeom prst="rect">
            <a:avLst/>
          </a:prstGeom>
        </p:spPr>
        <p:txBody>
          <a:bodyPr vert="horz" lIns="96635" tIns="48317" rIns="96635" bIns="48317" rtlCol="1"/>
          <a:lstStyle>
            <a:lvl1pPr algn="r" latinLnBrk="0">
              <a:defRPr lang="he-IL" sz="1300"/>
            </a:lvl1pPr>
          </a:lstStyle>
          <a:p>
            <a:pPr algn="r" rtl="1"/>
            <a:fld id="{65DD71D7-55AC-46BD-81B3-09AB2F9EFBD8}" type="datetimeFigureOut">
              <a:rPr lang="he-IL" smtClean="0">
                <a:cs typeface="Tahoma" panose="020B0604030504040204" pitchFamily="34" charset="0"/>
              </a:rPr>
              <a:t>כ"ד/סיון/תש"ף</a:t>
            </a:fld>
            <a:endParaRPr lang="he-IL" dirty="0">
              <a:cs typeface="Tahoma" panose="020B0604030504040204" pitchFamily="34" charset="0"/>
            </a:endParaRPr>
          </a:p>
        </p:txBody>
      </p:sp>
      <p:sp>
        <p:nvSpPr>
          <p:cNvPr id="4" name="מציין מיקום כותרת תחתונה 3"/>
          <p:cNvSpPr>
            <a:spLocks noGrp="1"/>
          </p:cNvSpPr>
          <p:nvPr>
            <p:ph type="ftr" sz="quarter" idx="2"/>
          </p:nvPr>
        </p:nvSpPr>
        <p:spPr>
          <a:xfrm>
            <a:off x="0" y="9119474"/>
            <a:ext cx="3169921" cy="481727"/>
          </a:xfrm>
          <a:prstGeom prst="rect">
            <a:avLst/>
          </a:prstGeom>
        </p:spPr>
        <p:txBody>
          <a:bodyPr vert="horz" lIns="96635" tIns="48317" rIns="96635" bIns="48317" rtlCol="1" anchor="b"/>
          <a:lstStyle>
            <a:lvl1pPr algn="r" latinLnBrk="0">
              <a:defRPr lang="he-IL" sz="1300"/>
            </a:lvl1pPr>
          </a:lstStyle>
          <a:p>
            <a:pPr algn="r" rtl="1"/>
            <a:endParaRPr lang="he-IL" dirty="0">
              <a:cs typeface="Tahoma" panose="020B0604030504040204" pitchFamily="34" charset="0"/>
            </a:endParaRPr>
          </a:p>
        </p:txBody>
      </p:sp>
      <p:sp>
        <p:nvSpPr>
          <p:cNvPr id="5" name="מציין מיקום מספר שקופית 4"/>
          <p:cNvSpPr>
            <a:spLocks noGrp="1"/>
          </p:cNvSpPr>
          <p:nvPr>
            <p:ph type="sldNum" sz="quarter" idx="3"/>
          </p:nvPr>
        </p:nvSpPr>
        <p:spPr>
          <a:xfrm>
            <a:off x="4143587" y="9119474"/>
            <a:ext cx="3169921" cy="481727"/>
          </a:xfrm>
          <a:prstGeom prst="rect">
            <a:avLst/>
          </a:prstGeom>
        </p:spPr>
        <p:txBody>
          <a:bodyPr vert="horz" lIns="96635" tIns="48317" rIns="96635" bIns="48317" rtlCol="1" anchor="b"/>
          <a:lstStyle>
            <a:lvl1pPr algn="r" latinLnBrk="0">
              <a:defRPr lang="he-IL" sz="1300"/>
            </a:lvl1pPr>
          </a:lstStyle>
          <a:p>
            <a:pPr algn="r" rtl="1"/>
            <a:fld id="{2840BD58-3BFF-4EAF-BB8B-AC67FE801E47}" type="slidenum">
              <a:rPr lang="he-IL" smtClean="0">
                <a:cs typeface="Tahoma" panose="020B0604030504040204" pitchFamily="34" charset="0"/>
              </a:rPr>
              <a:t>‹#›</a:t>
            </a:fld>
            <a:endParaRPr lang="he-IL" dirty="0">
              <a:cs typeface="Tahoma" panose="020B0604030504040204" pitchFamily="34" charset="0"/>
            </a:endParaRPr>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כותרת עליונה 1"/>
          <p:cNvSpPr>
            <a:spLocks noGrp="1"/>
          </p:cNvSpPr>
          <p:nvPr>
            <p:ph type="hdr" sz="quarter"/>
          </p:nvPr>
        </p:nvSpPr>
        <p:spPr>
          <a:xfrm>
            <a:off x="0" y="1"/>
            <a:ext cx="3169921" cy="481728"/>
          </a:xfrm>
          <a:prstGeom prst="rect">
            <a:avLst/>
          </a:prstGeom>
        </p:spPr>
        <p:txBody>
          <a:bodyPr vert="horz" lIns="96635" tIns="48317" rIns="96635" bIns="48317" rtlCol="1"/>
          <a:lstStyle>
            <a:lvl1pPr algn="r" latinLnBrk="0">
              <a:defRPr lang="he-IL" sz="1300">
                <a:cs typeface="Tahoma" panose="020B0604030504040204" pitchFamily="34" charset="0"/>
              </a:defRPr>
            </a:lvl1pPr>
          </a:lstStyle>
          <a:p>
            <a:pPr rtl="1"/>
            <a:endParaRPr lang="he-IL" dirty="0"/>
          </a:p>
        </p:txBody>
      </p:sp>
      <p:sp>
        <p:nvSpPr>
          <p:cNvPr id="3" name="מציין מיקום תאריך 2"/>
          <p:cNvSpPr>
            <a:spLocks noGrp="1"/>
          </p:cNvSpPr>
          <p:nvPr>
            <p:ph type="dt" idx="1"/>
          </p:nvPr>
        </p:nvSpPr>
        <p:spPr>
          <a:xfrm>
            <a:off x="4143587" y="1"/>
            <a:ext cx="3169921" cy="481728"/>
          </a:xfrm>
          <a:prstGeom prst="rect">
            <a:avLst/>
          </a:prstGeom>
        </p:spPr>
        <p:txBody>
          <a:bodyPr vert="horz" lIns="96635" tIns="48317" rIns="96635" bIns="48317" rtlCol="1"/>
          <a:lstStyle>
            <a:lvl1pPr algn="r" latinLnBrk="0">
              <a:defRPr lang="he-IL" sz="1300">
                <a:cs typeface="Tahoma" panose="020B0604030504040204" pitchFamily="34" charset="0"/>
              </a:defRPr>
            </a:lvl1pPr>
          </a:lstStyle>
          <a:p>
            <a:pPr rtl="1"/>
            <a:fld id="{1F89424F-BB59-4F4E-9822-4CA3E770FFD2}" type="datetimeFigureOut">
              <a:rPr lang="he-IL" smtClean="0"/>
              <a:pPr rtl="1"/>
              <a:t>כ"ד/סיון/תש"ף</a:t>
            </a:fld>
            <a:endParaRPr lang="he-IL" dirty="0"/>
          </a:p>
        </p:txBody>
      </p:sp>
      <p:sp>
        <p:nvSpPr>
          <p:cNvPr id="4" name="מציין מיקום תמונת שקופית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5" tIns="48317" rIns="96635" bIns="48317" rtlCol="1" anchor="ctr"/>
          <a:lstStyle/>
          <a:p>
            <a:pPr algn="r" rtl="1"/>
            <a:endParaRPr lang="he-IL" dirty="0"/>
          </a:p>
        </p:txBody>
      </p:sp>
      <p:sp>
        <p:nvSpPr>
          <p:cNvPr id="5" name="מציין מיקום הערות 4"/>
          <p:cNvSpPr>
            <a:spLocks noGrp="1"/>
          </p:cNvSpPr>
          <p:nvPr>
            <p:ph type="body" sz="quarter" idx="3"/>
          </p:nvPr>
        </p:nvSpPr>
        <p:spPr>
          <a:xfrm>
            <a:off x="731521" y="4620580"/>
            <a:ext cx="5852160" cy="3240405"/>
          </a:xfrm>
          <a:prstGeom prst="rect">
            <a:avLst/>
          </a:prstGeom>
        </p:spPr>
        <p:txBody>
          <a:bodyPr vert="horz" lIns="96635" tIns="48317" rIns="96635" bIns="48317" rtlCol="1"/>
          <a:lstStyle/>
          <a:p>
            <a:pPr lvl="0" algn="r" rtl="1"/>
            <a:r>
              <a:rPr lang="he-IL" dirty="0"/>
              <a:t>לחץ כדי לערוך סגנונות טקסט של תבנית בסיס</a:t>
            </a:r>
          </a:p>
          <a:p>
            <a:pPr lvl="1" algn="r" rtl="1"/>
            <a:r>
              <a:rPr lang="he-IL" dirty="0"/>
              <a:t>רמה שניה</a:t>
            </a:r>
          </a:p>
          <a:p>
            <a:pPr lvl="2" algn="r" rtl="1"/>
            <a:r>
              <a:rPr lang="he-IL" dirty="0"/>
              <a:t>רמה שלישית</a:t>
            </a:r>
          </a:p>
          <a:p>
            <a:pPr lvl="3" algn="r" rtl="1"/>
            <a:r>
              <a:rPr lang="he-IL" dirty="0"/>
              <a:t>רמה רביעית</a:t>
            </a:r>
          </a:p>
          <a:p>
            <a:pPr lvl="4" algn="r" rtl="1"/>
            <a:r>
              <a:rPr lang="he-IL" dirty="0"/>
              <a:t>רמה חמישית</a:t>
            </a:r>
          </a:p>
        </p:txBody>
      </p:sp>
      <p:sp>
        <p:nvSpPr>
          <p:cNvPr id="6" name="מציין מיקום כותרת תחתונה 5"/>
          <p:cNvSpPr>
            <a:spLocks noGrp="1"/>
          </p:cNvSpPr>
          <p:nvPr>
            <p:ph type="ftr" sz="quarter" idx="4"/>
          </p:nvPr>
        </p:nvSpPr>
        <p:spPr>
          <a:xfrm>
            <a:off x="0" y="9119474"/>
            <a:ext cx="3169921" cy="481727"/>
          </a:xfrm>
          <a:prstGeom prst="rect">
            <a:avLst/>
          </a:prstGeom>
        </p:spPr>
        <p:txBody>
          <a:bodyPr vert="horz" lIns="96635" tIns="48317" rIns="96635" bIns="48317" rtlCol="1" anchor="b"/>
          <a:lstStyle>
            <a:lvl1pPr algn="r" latinLnBrk="0">
              <a:defRPr lang="he-IL" sz="1300">
                <a:cs typeface="Tahoma" panose="020B0604030504040204" pitchFamily="34" charset="0"/>
              </a:defRPr>
            </a:lvl1pPr>
          </a:lstStyle>
          <a:p>
            <a:pPr rtl="1"/>
            <a:endParaRPr lang="he-IL" dirty="0"/>
          </a:p>
        </p:txBody>
      </p:sp>
      <p:sp>
        <p:nvSpPr>
          <p:cNvPr id="7" name="מציין מיקום מספר שקופית 6"/>
          <p:cNvSpPr>
            <a:spLocks noGrp="1"/>
          </p:cNvSpPr>
          <p:nvPr>
            <p:ph type="sldNum" sz="quarter" idx="5"/>
          </p:nvPr>
        </p:nvSpPr>
        <p:spPr>
          <a:xfrm>
            <a:off x="4143587" y="9119474"/>
            <a:ext cx="3169921" cy="481727"/>
          </a:xfrm>
          <a:prstGeom prst="rect">
            <a:avLst/>
          </a:prstGeom>
        </p:spPr>
        <p:txBody>
          <a:bodyPr vert="horz" lIns="96635" tIns="48317" rIns="96635" bIns="48317" rtlCol="1" anchor="b"/>
          <a:lstStyle>
            <a:lvl1pPr algn="r" latinLnBrk="0">
              <a:defRPr lang="he-IL" sz="1300">
                <a:cs typeface="Tahoma" panose="020B0604030504040204" pitchFamily="34" charset="0"/>
              </a:defRPr>
            </a:lvl1pPr>
          </a:lstStyle>
          <a:p>
            <a:pPr rtl="1"/>
            <a:fld id="{68322CDD-9D6C-4F63-9EC2-648226624108}" type="slidenum">
              <a:rPr lang="he-IL" smtClean="0"/>
              <a:pPr rtl="1"/>
              <a:t>‹#›</a:t>
            </a:fld>
            <a:endParaRPr lang="he-IL" dirty="0"/>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hf hdr="0" ftr="0" dt="0"/>
  <p:notesStyle>
    <a:lvl1pPr marL="0" algn="r" defTabSz="914400" rtl="0" eaLnBrk="1" latinLnBrk="0" hangingPunct="1">
      <a:defRPr lang="he-IL" sz="1200" kern="1200">
        <a:solidFill>
          <a:schemeClr val="tx1"/>
        </a:solidFill>
        <a:latin typeface="+mn-lt"/>
        <a:ea typeface="+mn-ea"/>
        <a:cs typeface="Tahoma" panose="020B0604030504040204" pitchFamily="34" charset="0"/>
      </a:defRPr>
    </a:lvl1pPr>
    <a:lvl2pPr marL="457200" algn="r" defTabSz="914400" rtl="0" eaLnBrk="1" latinLnBrk="0" hangingPunct="1">
      <a:defRPr lang="he-IL" sz="1200" kern="1200">
        <a:solidFill>
          <a:schemeClr val="tx1"/>
        </a:solidFill>
        <a:latin typeface="+mn-lt"/>
        <a:ea typeface="+mn-ea"/>
        <a:cs typeface="Tahoma" panose="020B0604030504040204" pitchFamily="34" charset="0"/>
      </a:defRPr>
    </a:lvl2pPr>
    <a:lvl3pPr marL="914400" algn="r" defTabSz="914400" rtl="0" eaLnBrk="1" latinLnBrk="0" hangingPunct="1">
      <a:defRPr lang="he-IL" sz="1200" kern="1200">
        <a:solidFill>
          <a:schemeClr val="tx1"/>
        </a:solidFill>
        <a:latin typeface="+mn-lt"/>
        <a:ea typeface="+mn-ea"/>
        <a:cs typeface="Tahoma" panose="020B0604030504040204" pitchFamily="34" charset="0"/>
      </a:defRPr>
    </a:lvl3pPr>
    <a:lvl4pPr marL="1371600" algn="r" defTabSz="914400" rtl="0" eaLnBrk="1" latinLnBrk="0" hangingPunct="1">
      <a:defRPr lang="he-IL" sz="1200" kern="1200">
        <a:solidFill>
          <a:schemeClr val="tx1"/>
        </a:solidFill>
        <a:latin typeface="+mn-lt"/>
        <a:ea typeface="+mn-ea"/>
        <a:cs typeface="Tahoma" panose="020B0604030504040204" pitchFamily="34" charset="0"/>
      </a:defRPr>
    </a:lvl4pPr>
    <a:lvl5pPr marL="1828800" algn="r" defTabSz="914400" rtl="0" eaLnBrk="1" latinLnBrk="0" hangingPunct="1">
      <a:defRPr lang="he-IL" sz="1200" kern="1200">
        <a:solidFill>
          <a:schemeClr val="tx1"/>
        </a:solidFill>
        <a:latin typeface="+mn-lt"/>
        <a:ea typeface="+mn-ea"/>
        <a:cs typeface="Tahoma" panose="020B0604030504040204" pitchFamily="34" charset="0"/>
      </a:defRPr>
    </a:lvl5pPr>
    <a:lvl6pPr marL="2286000" algn="r" defTabSz="914400" rtl="0" eaLnBrk="1" latinLnBrk="0" hangingPunct="1">
      <a:defRPr lang="he-IL" sz="1200" kern="1200">
        <a:solidFill>
          <a:schemeClr val="tx1"/>
        </a:solidFill>
        <a:latin typeface="+mn-lt"/>
        <a:ea typeface="+mn-ea"/>
        <a:cs typeface="+mn-cs"/>
      </a:defRPr>
    </a:lvl6pPr>
    <a:lvl7pPr marL="2743200" algn="r" defTabSz="914400" rtl="0" eaLnBrk="1" latinLnBrk="0" hangingPunct="1">
      <a:defRPr lang="he-IL" sz="1200" kern="1200">
        <a:solidFill>
          <a:schemeClr val="tx1"/>
        </a:solidFill>
        <a:latin typeface="+mn-lt"/>
        <a:ea typeface="+mn-ea"/>
        <a:cs typeface="+mn-cs"/>
      </a:defRPr>
    </a:lvl7pPr>
    <a:lvl8pPr marL="3200400" algn="r" defTabSz="914400" rtl="0" eaLnBrk="1" latinLnBrk="0" hangingPunct="1">
      <a:defRPr lang="he-IL" sz="1200" kern="1200">
        <a:solidFill>
          <a:schemeClr val="tx1"/>
        </a:solidFill>
        <a:latin typeface="+mn-lt"/>
        <a:ea typeface="+mn-ea"/>
        <a:cs typeface="+mn-cs"/>
      </a:defRPr>
    </a:lvl8pPr>
    <a:lvl9pPr marL="3657600" algn="r" defTabSz="914400" rtl="0" eaLnBrk="1" latinLnBrk="0" hangingPunct="1">
      <a:defRPr lang="he-IL"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ti.com/tool/afe4490spo2ev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endParaRPr lang="he-IL"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a:t>
            </a:fld>
            <a:endParaRPr lang="he-IL" dirty="0"/>
          </a:p>
        </p:txBody>
      </p:sp>
    </p:spTree>
    <p:extLst>
      <p:ext uri="{BB962C8B-B14F-4D97-AF65-F5344CB8AC3E}">
        <p14:creationId xmlns:p14="http://schemas.microsoft.com/office/powerpoint/2010/main" val="3025490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sz="1300" b="1" dirty="0"/>
              <a:t>Measuring the signal with the smartphone instead of a medical device poses several difficulties</a:t>
            </a:r>
          </a:p>
          <a:p>
            <a:pPr marL="0" indent="0" algn="l" rtl="0">
              <a:buFont typeface="Arial" panose="020B0604020202020204" pitchFamily="34" charset="0"/>
              <a:buNone/>
            </a:pPr>
            <a:endParaRPr lang="en-US" sz="1300" b="1" dirty="0"/>
          </a:p>
          <a:p>
            <a:pPr marL="181189" indent="-181189" algn="l" rtl="0">
              <a:buFont typeface="Arial" panose="020B0604020202020204" pitchFamily="34" charset="0"/>
              <a:buChar char="•"/>
            </a:pPr>
            <a:r>
              <a:rPr lang="en-US" sz="1300" b="0" dirty="0"/>
              <a:t>The smartphone uses </a:t>
            </a:r>
            <a:r>
              <a:rPr lang="en-US" sz="1300" b="1" dirty="0"/>
              <a:t>white light </a:t>
            </a:r>
            <a:r>
              <a:rPr lang="en-US" sz="1300" b="0" dirty="0"/>
              <a:t>that consists number of wavelengths in the visible field as </a:t>
            </a:r>
            <a:r>
              <a:rPr lang="en-US" sz="1300" b="1" dirty="0"/>
              <a:t>opposed</a:t>
            </a:r>
            <a:r>
              <a:rPr lang="en-US" sz="1300" b="0" dirty="0"/>
              <a:t> to </a:t>
            </a:r>
            <a:r>
              <a:rPr lang="en-US" sz="1300" b="1" dirty="0"/>
              <a:t>two wavelengths </a:t>
            </a:r>
            <a:r>
              <a:rPr lang="en-US" sz="1300" b="0" dirty="0"/>
              <a:t>with two different detectors that are commonly used. </a:t>
            </a:r>
          </a:p>
          <a:p>
            <a:pPr marL="0" indent="0" algn="l" rtl="0">
              <a:buFont typeface="Arial" panose="020B0604020202020204" pitchFamily="34" charset="0"/>
              <a:buNone/>
            </a:pPr>
            <a:r>
              <a:rPr lang="en-US" sz="1300" b="0" dirty="0"/>
              <a:t>	This produces a noisier signal consisting of a wavelength positioner having different swallowing locations and making it </a:t>
            </a:r>
            <a:r>
              <a:rPr lang="en-US" sz="1300" b="1" dirty="0"/>
              <a:t>difficult to measure parameters such as oxygen level and SNR magnifier</a:t>
            </a:r>
            <a:r>
              <a:rPr lang="en-US" sz="1300" b="0" dirty="0"/>
              <a:t>.</a:t>
            </a:r>
          </a:p>
          <a:p>
            <a:pPr marL="181189" indent="-181189" algn="l" rtl="0">
              <a:buFont typeface="Arial" panose="020B0604020202020204" pitchFamily="34" charset="0"/>
              <a:buChar char="•"/>
            </a:pPr>
            <a:r>
              <a:rPr lang="en-US" sz="1300" b="1" dirty="0"/>
              <a:t>30</a:t>
            </a:r>
            <a:r>
              <a:rPr lang="en-US" sz="1300" b="0" dirty="0"/>
              <a:t> Hz sampling rate as </a:t>
            </a:r>
            <a:r>
              <a:rPr lang="en-US" sz="1300" b="1" dirty="0"/>
              <a:t>opposed</a:t>
            </a:r>
            <a:r>
              <a:rPr lang="en-US" sz="1300" b="0" dirty="0"/>
              <a:t> to </a:t>
            </a:r>
            <a:r>
              <a:rPr lang="en-US" sz="1300" b="1" dirty="0"/>
              <a:t>120</a:t>
            </a:r>
            <a:r>
              <a:rPr lang="en-US" sz="1300" b="0" dirty="0"/>
              <a:t> Hz in </a:t>
            </a:r>
            <a:r>
              <a:rPr lang="en-US" sz="1400" b="1" dirty="0"/>
              <a:t>clinically validated device</a:t>
            </a:r>
            <a:endParaRPr lang="en-US" sz="1300" b="1" dirty="0"/>
          </a:p>
          <a:p>
            <a:pPr marL="0" indent="0" algn="l" rtl="0">
              <a:buFont typeface="Arial" panose="020B0604020202020204" pitchFamily="34" charset="0"/>
              <a:buNone/>
            </a:pPr>
            <a:r>
              <a:rPr lang="en-US" sz="1300" b="0" dirty="0"/>
              <a:t>	an article claims that a minimum sampling rate for a "sufficient" form of PPG signal is 22 Hz.</a:t>
            </a:r>
          </a:p>
          <a:p>
            <a:pPr marL="0" indent="0" algn="l" rtl="0">
              <a:buFont typeface="Arial" panose="020B0604020202020204" pitchFamily="34" charset="0"/>
              <a:buNone/>
            </a:pPr>
            <a:r>
              <a:rPr lang="en-US" sz="1300" b="0" dirty="0"/>
              <a:t>	fps = </a:t>
            </a:r>
            <a:r>
              <a:rPr lang="en-US" sz="1400" dirty="0"/>
              <a:t>frames per second.</a:t>
            </a:r>
            <a:endParaRPr lang="en-US" sz="1300" b="0" dirty="0"/>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Variety of Smartphones(cameras)</a:t>
            </a:r>
          </a:p>
          <a:p>
            <a:pPr marL="0" indent="0" algn="l" rtl="0">
              <a:buFont typeface="Arial" panose="020B0604020202020204" pitchFamily="34" charset="0"/>
              <a:buNone/>
            </a:pPr>
            <a:r>
              <a:rPr lang="en-US" sz="1300" b="0" dirty="0"/>
              <a:t>	Different smartphone devices have different cameras that are built differently so that </a:t>
            </a:r>
            <a:r>
              <a:rPr lang="en-US" sz="1300" b="1" dirty="0"/>
              <a:t>different color channels and</a:t>
            </a:r>
            <a:r>
              <a:rPr lang="en-US" sz="1300" b="0" dirty="0"/>
              <a:t> </a:t>
            </a:r>
            <a:r>
              <a:rPr lang="en-US" sz="1300" b="1" dirty="0"/>
              <a:t>camera resolution </a:t>
            </a:r>
            <a:r>
              <a:rPr lang="en-US" sz="1300" b="0" dirty="0"/>
              <a:t>are obtained.</a:t>
            </a:r>
          </a:p>
          <a:p>
            <a:pPr marL="0" indent="0" algn="l" rtl="0">
              <a:buFont typeface="Arial" panose="020B0604020202020204" pitchFamily="34" charset="0"/>
              <a:buNone/>
            </a:pPr>
            <a:r>
              <a:rPr lang="en-US" sz="1300" b="0" dirty="0"/>
              <a:t>	FOR EXEMPLE: to strong of a flash will make a “burn” like feeling with same phones</a:t>
            </a:r>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Noisy signal</a:t>
            </a:r>
            <a:endParaRPr lang="he-IL" sz="1400" dirty="0"/>
          </a:p>
          <a:p>
            <a:pPr marL="0" indent="0" algn="l" rtl="0">
              <a:buFont typeface="Arial" panose="020B0604020202020204" pitchFamily="34" charset="0"/>
              <a:buNone/>
            </a:pPr>
            <a:r>
              <a:rPr lang="en-US" sz="1300" b="0" dirty="0"/>
              <a:t>	</a:t>
            </a:r>
            <a:r>
              <a:rPr lang="en-US" sz="1300" b="1" dirty="0"/>
              <a:t>Smartphone measurement conditions are not as sterile as medical measurement </a:t>
            </a:r>
            <a:r>
              <a:rPr lang="en-US" sz="1300" b="0" dirty="0"/>
              <a:t>and are influenced by various environmental factors (</a:t>
            </a:r>
            <a:r>
              <a:rPr lang="en-US" sz="1300" b="1" dirty="0"/>
              <a:t>especially lighting conditions</a:t>
            </a:r>
            <a:r>
              <a:rPr lang="en-US" sz="1300" b="0" dirty="0"/>
              <a:t>).</a:t>
            </a:r>
          </a:p>
          <a:p>
            <a:pPr marL="0" indent="0" algn="l" rtl="0">
              <a:buFont typeface="Arial" panose="020B0604020202020204" pitchFamily="34" charset="0"/>
              <a:buNone/>
            </a:pPr>
            <a:endParaRPr lang="en-US" sz="1300" b="0" dirty="0"/>
          </a:p>
          <a:p>
            <a:pPr marL="0" indent="0" algn="l" rtl="0">
              <a:buFont typeface="Arial" panose="020B0604020202020204" pitchFamily="34" charset="0"/>
              <a:buNone/>
            </a:pPr>
            <a:r>
              <a:rPr lang="en-US" sz="1300" b="0" dirty="0"/>
              <a:t>*  The previous project come to the conclusion that we probably </a:t>
            </a:r>
            <a:r>
              <a:rPr lang="en-US" sz="1300" b="1" dirty="0"/>
              <a:t>, have all the data we need in the PPG signal in order to estimate the BP</a:t>
            </a:r>
            <a:endParaRPr lang="he-IL" sz="1300" b="1"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10</a:t>
            </a:fld>
            <a:endParaRPr lang="he-IL" dirty="0"/>
          </a:p>
        </p:txBody>
      </p:sp>
    </p:spTree>
    <p:extLst>
      <p:ext uri="{BB962C8B-B14F-4D97-AF65-F5344CB8AC3E}">
        <p14:creationId xmlns:p14="http://schemas.microsoft.com/office/powerpoint/2010/main" val="2956109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rtl="0">
              <a:buFont typeface="Arial" panose="020B0604020202020204" pitchFamily="34" charset="0"/>
              <a:buChar char="•"/>
            </a:pPr>
            <a:r>
              <a:rPr lang="en-US" b="1" baseline="0" dirty="0"/>
              <a:t>Project A </a:t>
            </a:r>
            <a:r>
              <a:rPr lang="en-US" baseline="0" dirty="0"/>
              <a:t>is referring to the work has been done by </a:t>
            </a:r>
            <a:r>
              <a:rPr lang="en-US" dirty="0"/>
              <a:t>Shay Shimonov &amp; Ron Gatenio</a:t>
            </a:r>
            <a:endParaRPr lang="en-US" baseline="0" dirty="0"/>
          </a:p>
          <a:p>
            <a:pPr marL="181189" indent="-181189" algn="l" rtl="0">
              <a:buFont typeface="Arial" panose="020B0604020202020204" pitchFamily="34" charset="0"/>
              <a:buChar char="•"/>
            </a:pPr>
            <a:r>
              <a:rPr lang="en-US" b="1" baseline="0" dirty="0"/>
              <a:t>Project B </a:t>
            </a:r>
            <a:r>
              <a:rPr lang="en-US" baseline="0" dirty="0"/>
              <a:t>is referring to the work has been done mostly by </a:t>
            </a:r>
            <a:r>
              <a:rPr lang="nl-NL" dirty="0"/>
              <a:t>Oded Schlesinger &amp; Nitai Vigderhouse</a:t>
            </a:r>
            <a:endParaRPr lang="en-US" baseline="0" dirty="0"/>
          </a:p>
          <a:p>
            <a:pPr marL="0" indent="0" algn="l" rtl="0">
              <a:buFont typeface="Arial" panose="020B0604020202020204" pitchFamily="34" charset="0"/>
              <a:buNone/>
            </a:pPr>
            <a:endParaRPr lang="en-US" baseline="0" dirty="0"/>
          </a:p>
          <a:p>
            <a:pPr marL="0" indent="0" algn="l" rtl="0">
              <a:buFont typeface="Arial" panose="020B0604020202020204" pitchFamily="34" charset="0"/>
              <a:buNone/>
            </a:pPr>
            <a:r>
              <a:rPr lang="en-US" b="1" baseline="0" dirty="0"/>
              <a:t>Our focus will be on three parts</a:t>
            </a:r>
          </a:p>
          <a:p>
            <a:pPr marL="181189" indent="-181189" algn="l" rtl="0">
              <a:buFont typeface="Arial" panose="020B0604020202020204" pitchFamily="34" charset="0"/>
              <a:buChar char="•"/>
            </a:pPr>
            <a:r>
              <a:rPr lang="en-US" baseline="0" dirty="0"/>
              <a:t>First - Preprocessing PPG signals extracted from a smartphone camera. We’ll use an Oximeter</a:t>
            </a:r>
            <a:r>
              <a:rPr lang="he-IL" baseline="0" dirty="0"/>
              <a:t> </a:t>
            </a:r>
            <a:r>
              <a:rPr lang="en-US" baseline="0" dirty="0"/>
              <a:t>as reference in order to discover Smartphone PPG Output’s unique characterizations and limitations.</a:t>
            </a:r>
          </a:p>
          <a:p>
            <a:pPr marL="181189" indent="-181189" algn="l" rtl="0">
              <a:buFont typeface="Arial" panose="020B0604020202020204" pitchFamily="34" charset="0"/>
              <a:buChar char="•"/>
            </a:pPr>
            <a:r>
              <a:rPr lang="en-US" baseline="0" dirty="0"/>
              <a:t>Second – Building Smartphone Dataset</a:t>
            </a:r>
          </a:p>
          <a:p>
            <a:pPr marL="181189" indent="-181189" algn="l" rtl="0">
              <a:buFont typeface="Arial" panose="020B0604020202020204" pitchFamily="34" charset="0"/>
              <a:buChar char="•"/>
            </a:pPr>
            <a:r>
              <a:rPr lang="en-US" baseline="0" dirty="0"/>
              <a:t>Third -  Building a new shallow NN in order to execute Transfer Learning technique over the NN MIMIC model.</a:t>
            </a:r>
          </a:p>
          <a:p>
            <a:pPr algn="r" rtl="1"/>
            <a:endParaRPr lang="he-IL" baseline="0" dirty="0"/>
          </a:p>
          <a:p>
            <a:pPr algn="r" rtl="1"/>
            <a:endParaRPr lang="he-IL"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11</a:t>
            </a:fld>
            <a:endParaRPr lang="he-IL" dirty="0"/>
          </a:p>
        </p:txBody>
      </p:sp>
    </p:spTree>
    <p:extLst>
      <p:ext uri="{BB962C8B-B14F-4D97-AF65-F5344CB8AC3E}">
        <p14:creationId xmlns:p14="http://schemas.microsoft.com/office/powerpoint/2010/main" val="1486185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a:buFont typeface="Arial" panose="020B0604020202020204" pitchFamily="34" charset="0"/>
              <a:buChar char="•"/>
            </a:pPr>
            <a:r>
              <a:rPr lang="en-US" dirty="0"/>
              <a:t>In our project, we are leaning on the significant work has been done in previous projects at SIPL by other students. Yet, we’ve found a lot of room for improvements and new ideas in order to get to breakthrough results.</a:t>
            </a:r>
          </a:p>
          <a:p>
            <a:pPr marL="171450" indent="-171450" algn="l" rtl="0">
              <a:buFont typeface="Arial" panose="020B0604020202020204" pitchFamily="34" charset="0"/>
              <a:buChar char="•"/>
            </a:pPr>
            <a:endParaRPr lang="en-US" dirty="0"/>
          </a:p>
          <a:p>
            <a:pPr marL="171450" indent="-171450" algn="l" rtl="0">
              <a:buFont typeface="Arial" panose="020B0604020202020204" pitchFamily="34" charset="0"/>
              <a:buChar char="•"/>
            </a:pPr>
            <a:r>
              <a:rPr lang="en-US" dirty="0"/>
              <a:t>A – project produced 3 most compatible techniques out of various techniques were already out there </a:t>
            </a:r>
          </a:p>
          <a:p>
            <a:pPr marL="171450" indent="-171450" algn="l" rtl="0">
              <a:buFont typeface="Arial" panose="020B0604020202020204" pitchFamily="34" charset="0"/>
              <a:buChar char="•"/>
            </a:pPr>
            <a:r>
              <a:rPr lang="en-US" dirty="0"/>
              <a:t>B –  Aimed for a machine learning solution , didn’t lead good results</a:t>
            </a:r>
          </a:p>
          <a:p>
            <a:pPr marL="171450" indent="-171450" algn="l" rtl="0">
              <a:buFont typeface="Arial" panose="020B0604020202020204" pitchFamily="34" charset="0"/>
              <a:buChar char="•"/>
            </a:pPr>
            <a:endParaRPr lang="en-US" dirty="0"/>
          </a:p>
          <a:p>
            <a:pPr marL="171450" indent="-171450" algn="l" rt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rtl="1"/>
            <a:fld id="{68322CDD-9D6C-4F63-9EC2-648226624108}" type="slidenum">
              <a:rPr lang="he-IL" smtClean="0"/>
              <a:pPr rtl="1"/>
              <a:t>12</a:t>
            </a:fld>
            <a:endParaRPr lang="he-IL" dirty="0"/>
          </a:p>
        </p:txBody>
      </p:sp>
    </p:spTree>
    <p:extLst>
      <p:ext uri="{BB962C8B-B14F-4D97-AF65-F5344CB8AC3E}">
        <p14:creationId xmlns:p14="http://schemas.microsoft.com/office/powerpoint/2010/main" val="3927039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2060"/>
                </a:solidFill>
              </a:rPr>
              <a:t>Dataset arrangements - Partition of the dataset to 100,000 different 30 seconds windows of PPG and blood pressure signals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MIMIC2 database in order to train an ANN </a:t>
            </a:r>
            <a:r>
              <a:rPr lang="en-US" dirty="0">
                <a:solidFill>
                  <a:srgbClr val="002060"/>
                </a:solidFill>
              </a:rPr>
              <a:t>by using STFT images of PPG signals (</a:t>
            </a:r>
            <a:r>
              <a:rPr lang="en-US" sz="1200" dirty="0">
                <a:solidFill>
                  <a:srgbClr val="002060"/>
                </a:solidFill>
              </a:rPr>
              <a:t>42% results on training 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Tried to solve a regression problem using classifications techniques – leads to big deviations for </a:t>
            </a:r>
            <a:r>
              <a:rPr lang="en-US" sz="1200" b="1" dirty="0"/>
              <a:t>“border measurements” </a:t>
            </a:r>
            <a:r>
              <a:rPr lang="en-US" sz="1200" dirty="0"/>
              <a:t>:  42% success on test set (tested by Nitai &amp; Oded)</a:t>
            </a:r>
            <a:endParaRPr lang="en-US" dirty="0">
              <a:solidFill>
                <a:srgbClr val="00206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00206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lgn="l" rt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rtl="1"/>
            <a:fld id="{68322CDD-9D6C-4F63-9EC2-648226624108}" type="slidenum">
              <a:rPr lang="he-IL" smtClean="0"/>
              <a:pPr rtl="1"/>
              <a:t>13</a:t>
            </a:fld>
            <a:endParaRPr lang="he-IL" dirty="0"/>
          </a:p>
        </p:txBody>
      </p:sp>
    </p:spTree>
    <p:extLst>
      <p:ext uri="{BB962C8B-B14F-4D97-AF65-F5344CB8AC3E}">
        <p14:creationId xmlns:p14="http://schemas.microsoft.com/office/powerpoint/2010/main" val="2321910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Preprocessing</a:t>
            </a:r>
            <a:r>
              <a:rPr lang="en-US" dirty="0"/>
              <a:t> of dataset – significant work lead to the </a:t>
            </a:r>
            <a:r>
              <a:rPr lang="en-US" sz="1200" dirty="0"/>
              <a:t>use of only 5% to train the net (may resulting with a narrow scope of BP estimation capabilities)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	On </a:t>
            </a:r>
            <a:r>
              <a:rPr lang="en-US" sz="1200" b="0" i="0" u="none" strike="noStrike" kern="1200" baseline="0" dirty="0">
                <a:solidFill>
                  <a:schemeClr val="tx1"/>
                </a:solidFill>
                <a:latin typeface="+mn-lt"/>
                <a:ea typeface="+mn-ea"/>
                <a:cs typeface="Tahoma" panose="020B0604030504040204" pitchFamily="34" charset="0"/>
              </a:rPr>
              <a:t>second calibration-free technique w</a:t>
            </a:r>
            <a:r>
              <a:rPr lang="en-US" sz="1200" dirty="0"/>
              <a:t>ere based on each patient’s 1</a:t>
            </a:r>
            <a:r>
              <a:rPr lang="en-US" sz="1200" baseline="30000" dirty="0"/>
              <a:t>st</a:t>
            </a:r>
            <a:r>
              <a:rPr lang="en-US" sz="1200" dirty="0"/>
              <a:t> measurement for calibration.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a:solidFill>
                  <a:schemeClr val="tx1"/>
                </a:solidFill>
                <a:latin typeface="+mn-lt"/>
                <a:ea typeface="+mn-ea"/>
                <a:cs typeface="Tahoma" panose="020B0604030504040204" pitchFamily="34" charset="0"/>
              </a:rPr>
              <a:t>	This technique achieves a more accurate measurement by estimating BP changes with respect to a patient's PPG and ground truth BP values at calibration time. </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Using MIMIC2 database in order to train a CNN - Training on the whole data yielded 82% success 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Dealt with the right problem </a:t>
            </a:r>
            <a:r>
              <a:rPr lang="en-US" sz="1200" b="1" dirty="0"/>
              <a:t>Regression, measuring MAD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	</a:t>
            </a:r>
            <a:r>
              <a:rPr lang="en-US" sz="1200" b="1" i="0" u="none" strike="noStrike" kern="1200" baseline="0" dirty="0">
                <a:solidFill>
                  <a:schemeClr val="tx1"/>
                </a:solidFill>
                <a:latin typeface="+mn-lt"/>
                <a:ea typeface="+mn-ea"/>
                <a:cs typeface="Tahoma" panose="020B0604030504040204" pitchFamily="34" charset="0"/>
              </a:rPr>
              <a:t>Accuracy achieved is very promising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a:solidFill>
                  <a:schemeClr val="tx1"/>
                </a:solidFill>
                <a:latin typeface="+mn-lt"/>
                <a:ea typeface="+mn-ea"/>
                <a:cs typeface="Tahoma" panose="020B0604030504040204" pitchFamily="34" charset="0"/>
              </a:rPr>
              <a:t>	Papers written for </a:t>
            </a:r>
            <a:r>
              <a:rPr lang="en-US" sz="1200" b="1" dirty="0"/>
              <a:t>ICASSP &amp;  Critical </a:t>
            </a:r>
            <a:r>
              <a:rPr lang="en-US" sz="1200" b="1"/>
              <a:t>Care Exploration !!!</a:t>
            </a:r>
            <a:endParaRPr lang="en-US"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Didn’t get to transfer learning stage for smartphone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a:p>
            <a:pPr marL="171450" indent="-171450" algn="l" rt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rtl="1"/>
            <a:fld id="{68322CDD-9D6C-4F63-9EC2-648226624108}" type="slidenum">
              <a:rPr lang="he-IL" smtClean="0"/>
              <a:pPr rtl="1"/>
              <a:t>14</a:t>
            </a:fld>
            <a:endParaRPr lang="he-IL" dirty="0"/>
          </a:p>
        </p:txBody>
      </p:sp>
    </p:spTree>
    <p:extLst>
      <p:ext uri="{BB962C8B-B14F-4D97-AF65-F5344CB8AC3E}">
        <p14:creationId xmlns:p14="http://schemas.microsoft.com/office/powerpoint/2010/main" val="1576765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Tahoma" panose="020B0604030504040204" pitchFamily="34" charset="0"/>
              </a:rPr>
              <a:t>How do you find the mean absolute difference?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Tahoma" panose="020B0604030504040204" pitchFamily="34" charset="0"/>
              </a:rPr>
              <a:t>	(1) Find the mean value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Tahoma" panose="020B0604030504040204" pitchFamily="34" charset="0"/>
              </a:rPr>
              <a:t>	(2) Find the </a:t>
            </a:r>
            <a:r>
              <a:rPr lang="en-US" sz="1200" b="1" i="0" kern="1200" dirty="0">
                <a:solidFill>
                  <a:schemeClr val="tx1"/>
                </a:solidFill>
                <a:effectLst/>
                <a:latin typeface="+mn-lt"/>
                <a:ea typeface="+mn-ea"/>
                <a:cs typeface="Tahoma" panose="020B0604030504040204" pitchFamily="34" charset="0"/>
              </a:rPr>
              <a:t>absolute value</a:t>
            </a:r>
            <a:r>
              <a:rPr lang="en-US" sz="1200" b="0" i="0" kern="1200" dirty="0">
                <a:solidFill>
                  <a:schemeClr val="tx1"/>
                </a:solidFill>
                <a:effectLst/>
                <a:latin typeface="+mn-lt"/>
                <a:ea typeface="+mn-ea"/>
                <a:cs typeface="Tahoma" panose="020B0604030504040204" pitchFamily="34" charset="0"/>
              </a:rPr>
              <a:t> of the </a:t>
            </a:r>
            <a:r>
              <a:rPr lang="en-US" sz="1200" b="1" i="0" kern="1200" dirty="0">
                <a:solidFill>
                  <a:schemeClr val="tx1"/>
                </a:solidFill>
                <a:effectLst/>
                <a:latin typeface="+mn-lt"/>
                <a:ea typeface="+mn-ea"/>
                <a:cs typeface="Tahoma" panose="020B0604030504040204" pitchFamily="34" charset="0"/>
              </a:rPr>
              <a:t>difference</a:t>
            </a:r>
            <a:r>
              <a:rPr lang="en-US" sz="1200" b="0" i="0" kern="1200" dirty="0">
                <a:solidFill>
                  <a:schemeClr val="tx1"/>
                </a:solidFill>
                <a:effectLst/>
                <a:latin typeface="+mn-lt"/>
                <a:ea typeface="+mn-ea"/>
                <a:cs typeface="Tahoma" panose="020B0604030504040204" pitchFamily="34" charset="0"/>
              </a:rPr>
              <a:t> between each data </a:t>
            </a:r>
            <a:r>
              <a:rPr lang="en-US" sz="1200" b="1" i="0" kern="1200" dirty="0">
                <a:solidFill>
                  <a:schemeClr val="tx1"/>
                </a:solidFill>
                <a:effectLst/>
                <a:latin typeface="+mn-lt"/>
                <a:ea typeface="+mn-ea"/>
                <a:cs typeface="Tahoma" panose="020B0604030504040204" pitchFamily="34" charset="0"/>
              </a:rPr>
              <a:t>value</a:t>
            </a:r>
            <a:r>
              <a:rPr lang="en-US" sz="1200" b="0" i="0" kern="1200" dirty="0">
                <a:solidFill>
                  <a:schemeClr val="tx1"/>
                </a:solidFill>
                <a:effectLst/>
                <a:latin typeface="+mn-lt"/>
                <a:ea typeface="+mn-ea"/>
                <a:cs typeface="Tahoma" panose="020B0604030504040204" pitchFamily="34" charset="0"/>
              </a:rPr>
              <a:t> and the </a:t>
            </a:r>
            <a:r>
              <a:rPr lang="en-US" sz="1200" b="1" i="0" kern="1200" dirty="0">
                <a:solidFill>
                  <a:schemeClr val="tx1"/>
                </a:solidFill>
                <a:effectLst/>
                <a:latin typeface="+mn-lt"/>
                <a:ea typeface="+mn-ea"/>
                <a:cs typeface="Tahoma" panose="020B0604030504040204" pitchFamily="34" charset="0"/>
              </a:rPr>
              <a:t>mean</a:t>
            </a:r>
            <a:r>
              <a:rPr lang="en-US" sz="1200" b="0" i="0" kern="1200" dirty="0">
                <a:solidFill>
                  <a:schemeClr val="tx1"/>
                </a:solidFill>
                <a:effectLst/>
                <a:latin typeface="+mn-lt"/>
                <a:ea typeface="+mn-ea"/>
                <a:cs typeface="Tahoma" panose="020B0604030504040204" pitchFamily="34" charset="0"/>
              </a:rPr>
              <a:t>: |data </a:t>
            </a:r>
            <a:r>
              <a:rPr lang="en-US" sz="1200" b="1" i="0" kern="1200" dirty="0">
                <a:solidFill>
                  <a:schemeClr val="tx1"/>
                </a:solidFill>
                <a:effectLst/>
                <a:latin typeface="+mn-lt"/>
                <a:ea typeface="+mn-ea"/>
                <a:cs typeface="Tahoma" panose="020B0604030504040204" pitchFamily="34" charset="0"/>
              </a:rPr>
              <a:t>value</a:t>
            </a:r>
            <a:r>
              <a:rPr lang="en-US" sz="1200" b="0" i="0" kern="1200" dirty="0">
                <a:solidFill>
                  <a:schemeClr val="tx1"/>
                </a:solidFill>
                <a:effectLst/>
                <a:latin typeface="+mn-lt"/>
                <a:ea typeface="+mn-ea"/>
                <a:cs typeface="Tahoma" panose="020B0604030504040204" pitchFamily="34" charset="0"/>
              </a:rPr>
              <a:t> – </a:t>
            </a:r>
            <a:r>
              <a:rPr lang="en-US" sz="1200" b="1" i="0" kern="1200" dirty="0">
                <a:solidFill>
                  <a:schemeClr val="tx1"/>
                </a:solidFill>
                <a:effectLst/>
                <a:latin typeface="+mn-lt"/>
                <a:ea typeface="+mn-ea"/>
                <a:cs typeface="Tahoma" panose="020B0604030504040204" pitchFamily="34" charset="0"/>
              </a:rPr>
              <a:t>mean</a:t>
            </a:r>
            <a:r>
              <a:rPr lang="en-US" sz="1200" b="0" i="0" kern="1200" dirty="0">
                <a:solidFill>
                  <a:schemeClr val="tx1"/>
                </a:solidFill>
                <a:effectLst/>
                <a:latin typeface="+mn-lt"/>
                <a:ea typeface="+mn-ea"/>
                <a:cs typeface="Tahom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Tahoma" panose="020B0604030504040204" pitchFamily="34" charset="0"/>
              </a:rPr>
              <a:t>	(3) Find the sum of the </a:t>
            </a:r>
            <a:r>
              <a:rPr lang="en-US" sz="1200" b="1" i="0" kern="1200" dirty="0">
                <a:solidFill>
                  <a:schemeClr val="tx1"/>
                </a:solidFill>
                <a:effectLst/>
                <a:latin typeface="+mn-lt"/>
                <a:ea typeface="+mn-ea"/>
                <a:cs typeface="Tahoma" panose="020B0604030504040204" pitchFamily="34" charset="0"/>
              </a:rPr>
              <a:t>absolute</a:t>
            </a:r>
            <a:r>
              <a:rPr lang="en-US" sz="1200" b="0" i="0" kern="1200" dirty="0">
                <a:solidFill>
                  <a:schemeClr val="tx1"/>
                </a:solidFill>
                <a:effectLst/>
                <a:latin typeface="+mn-lt"/>
                <a:ea typeface="+mn-ea"/>
                <a:cs typeface="Tahoma" panose="020B0604030504040204" pitchFamily="34" charset="0"/>
              </a:rPr>
              <a:t> values of the </a:t>
            </a:r>
            <a:r>
              <a:rPr lang="en-US" sz="1200" b="1" i="0" kern="1200" dirty="0">
                <a:solidFill>
                  <a:schemeClr val="tx1"/>
                </a:solidFill>
                <a:effectLst/>
                <a:latin typeface="+mn-lt"/>
                <a:ea typeface="+mn-ea"/>
                <a:cs typeface="Tahoma" panose="020B0604030504040204" pitchFamily="34" charset="0"/>
              </a:rPr>
              <a:t>differences</a:t>
            </a:r>
            <a:r>
              <a:rPr lang="en-US" sz="1200" b="0" i="0" kern="1200" dirty="0">
                <a:solidFill>
                  <a:schemeClr val="tx1"/>
                </a:solidFill>
                <a:effectLst/>
                <a:latin typeface="+mn-lt"/>
                <a:ea typeface="+mn-ea"/>
                <a:cs typeface="Tahom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Tahoma" panose="020B0604030504040204" pitchFamily="34" charset="0"/>
              </a:rPr>
              <a:t>	(4) Divide the sum of the </a:t>
            </a:r>
            <a:r>
              <a:rPr lang="en-US" sz="1200" b="1" i="0" kern="1200" dirty="0">
                <a:solidFill>
                  <a:schemeClr val="tx1"/>
                </a:solidFill>
                <a:effectLst/>
                <a:latin typeface="+mn-lt"/>
                <a:ea typeface="+mn-ea"/>
                <a:cs typeface="Tahoma" panose="020B0604030504040204" pitchFamily="34" charset="0"/>
              </a:rPr>
              <a:t>absolute</a:t>
            </a:r>
            <a:r>
              <a:rPr lang="en-US" sz="1200" b="0" i="0" kern="1200" dirty="0">
                <a:solidFill>
                  <a:schemeClr val="tx1"/>
                </a:solidFill>
                <a:effectLst/>
                <a:latin typeface="+mn-lt"/>
                <a:ea typeface="+mn-ea"/>
                <a:cs typeface="Tahoma" panose="020B0604030504040204" pitchFamily="34" charset="0"/>
              </a:rPr>
              <a:t> values of the </a:t>
            </a:r>
            <a:r>
              <a:rPr lang="en-US" sz="1200" b="1" i="0" kern="1200" dirty="0">
                <a:solidFill>
                  <a:schemeClr val="tx1"/>
                </a:solidFill>
                <a:effectLst/>
                <a:latin typeface="+mn-lt"/>
                <a:ea typeface="+mn-ea"/>
                <a:cs typeface="Tahoma" panose="020B0604030504040204" pitchFamily="34" charset="0"/>
              </a:rPr>
              <a:t>differences</a:t>
            </a:r>
            <a:r>
              <a:rPr lang="en-US" sz="1200" b="0" i="0" kern="1200" dirty="0">
                <a:solidFill>
                  <a:schemeClr val="tx1"/>
                </a:solidFill>
                <a:effectLst/>
                <a:latin typeface="+mn-lt"/>
                <a:ea typeface="+mn-ea"/>
                <a:cs typeface="Tahoma" panose="020B0604030504040204" pitchFamily="34" charset="0"/>
              </a:rPr>
              <a:t> by the number of data values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Association for the Advancement of Medical Instrumentation (AAMI) recommends that the </a:t>
            </a:r>
            <a:r>
              <a:rPr lang="en-US" b="1" dirty="0"/>
              <a:t>mean absolute difference </a:t>
            </a:r>
            <a:r>
              <a:rPr lang="en-US" dirty="0"/>
              <a:t>(</a:t>
            </a:r>
            <a:r>
              <a:rPr lang="en-US" b="1" dirty="0"/>
              <a:t>MAD</a:t>
            </a:r>
            <a:r>
              <a:rPr lang="en-US" dirty="0"/>
              <a:t>) of noninvasive BP measurement technologies should </a:t>
            </a:r>
            <a:r>
              <a:rPr lang="en-US" b="1" dirty="0"/>
              <a:t>not be greater than 5 mmHg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standard </a:t>
            </a:r>
            <a:r>
              <a:rPr lang="en-US" b="1" dirty="0"/>
              <a:t>deviation</a:t>
            </a:r>
            <a:r>
              <a:rPr lang="en-US" dirty="0"/>
              <a:t> should </a:t>
            </a:r>
            <a:r>
              <a:rPr lang="en-US" b="1" dirty="0"/>
              <a:t>not be greater than 8 mmHg </a:t>
            </a:r>
            <a:r>
              <a:rPr lang="en-US" dirty="0"/>
              <a:t>compared to a reference method.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Home BP </a:t>
            </a:r>
            <a:r>
              <a:rPr lang="en-US" dirty="0"/>
              <a:t>measuring devices may be </a:t>
            </a:r>
            <a:r>
              <a:rPr lang="en-US" b="1" dirty="0"/>
              <a:t>inaccurate in 5% to 15% </a:t>
            </a:r>
            <a:r>
              <a:rPr lang="en-US" dirty="0"/>
              <a:t>of patients, and </a:t>
            </a:r>
            <a:r>
              <a:rPr lang="en-US" b="1" dirty="0"/>
              <a:t>a difference of 5 mmHg or higher is common</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BP</a:t>
            </a:r>
            <a:r>
              <a:rPr lang="en-US" dirty="0"/>
              <a:t> measurements of other </a:t>
            </a:r>
            <a:r>
              <a:rPr lang="en-US" b="1" dirty="0"/>
              <a:t>noninvasive technologies</a:t>
            </a:r>
            <a:r>
              <a:rPr lang="en-US" dirty="0"/>
              <a:t> are expected to have at least similar accuracy, so they are </a:t>
            </a:r>
            <a:r>
              <a:rPr lang="en-US" b="1" dirty="0"/>
              <a:t>at least as reliable as home BP measuring devices</a:t>
            </a:r>
            <a:r>
              <a:rPr lang="en-US"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Tahoma" panose="020B0604030504040204" pitchFamily="34" charset="0"/>
              </a:rPr>
              <a:t>The </a:t>
            </a:r>
            <a:r>
              <a:rPr lang="en-US" sz="1200" b="1" i="0" u="none" strike="noStrike" kern="1200" baseline="0" dirty="0">
                <a:solidFill>
                  <a:schemeClr val="tx1"/>
                </a:solidFill>
                <a:latin typeface="+mn-lt"/>
                <a:ea typeface="+mn-ea"/>
                <a:cs typeface="Tahoma" panose="020B0604030504040204" pitchFamily="34" charset="0"/>
              </a:rPr>
              <a:t>higher accuracy diastolic </a:t>
            </a:r>
            <a:r>
              <a:rPr lang="en-US" sz="1200" b="0" i="0" u="none" strike="noStrike" kern="1200" baseline="0" dirty="0">
                <a:solidFill>
                  <a:schemeClr val="tx1"/>
                </a:solidFill>
                <a:latin typeface="+mn-lt"/>
                <a:ea typeface="+mn-ea"/>
                <a:cs typeface="Tahoma" panose="020B0604030504040204" pitchFamily="34" charset="0"/>
              </a:rPr>
              <a:t>BP estimation </a:t>
            </a:r>
            <a:r>
              <a:rPr lang="en-US" sz="1200" b="1" i="0" u="none" strike="noStrike" kern="1200" baseline="0" dirty="0">
                <a:solidFill>
                  <a:schemeClr val="tx1"/>
                </a:solidFill>
                <a:latin typeface="+mn-lt"/>
                <a:ea typeface="+mn-ea"/>
                <a:cs typeface="Tahoma" panose="020B0604030504040204" pitchFamily="34" charset="0"/>
              </a:rPr>
              <a:t>versus</a:t>
            </a:r>
            <a:r>
              <a:rPr lang="en-US" sz="1200" b="0" i="0" u="none" strike="noStrike" kern="1200" baseline="0" dirty="0">
                <a:solidFill>
                  <a:schemeClr val="tx1"/>
                </a:solidFill>
                <a:latin typeface="+mn-lt"/>
                <a:ea typeface="+mn-ea"/>
                <a:cs typeface="Tahoma" panose="020B0604030504040204" pitchFamily="34" charset="0"/>
              </a:rPr>
              <a:t> </a:t>
            </a:r>
            <a:r>
              <a:rPr lang="en-US" sz="1200" b="1" i="0" u="none" strike="noStrike" kern="1200" baseline="0" dirty="0">
                <a:solidFill>
                  <a:schemeClr val="tx1"/>
                </a:solidFill>
                <a:latin typeface="+mn-lt"/>
                <a:ea typeface="+mn-ea"/>
                <a:cs typeface="Tahoma" panose="020B0604030504040204" pitchFamily="34" charset="0"/>
              </a:rPr>
              <a:t>systolic BP </a:t>
            </a:r>
            <a:r>
              <a:rPr lang="en-US" sz="1200" b="0" i="0" u="none" strike="noStrike" kern="1200" baseline="0" dirty="0">
                <a:solidFill>
                  <a:schemeClr val="tx1"/>
                </a:solidFill>
                <a:latin typeface="+mn-lt"/>
                <a:ea typeface="+mn-ea"/>
                <a:cs typeface="Tahoma" panose="020B0604030504040204" pitchFamily="34" charset="0"/>
              </a:rPr>
              <a:t>estimation is </a:t>
            </a:r>
            <a:r>
              <a:rPr lang="en-US" sz="1200" b="1" i="0" u="none" strike="noStrike" kern="1200" baseline="0" dirty="0">
                <a:solidFill>
                  <a:schemeClr val="tx1"/>
                </a:solidFill>
                <a:latin typeface="+mn-lt"/>
                <a:ea typeface="+mn-ea"/>
                <a:cs typeface="Tahoma" panose="020B0604030504040204" pitchFamily="34" charset="0"/>
              </a:rPr>
              <a:t>explained by the lower variance of the diastolic BP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a:solidFill>
                  <a:schemeClr val="tx1"/>
                </a:solidFill>
                <a:latin typeface="+mn-lt"/>
                <a:ea typeface="+mn-ea"/>
                <a:cs typeface="Tahoma" panose="020B0604030504040204" pitchFamily="34" charset="0"/>
              </a:rPr>
              <a:t>	Systolic(high)/Diastolic(low)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Tahoma" panose="020B0604030504040204" pitchFamily="34" charset="0"/>
              </a:rPr>
              <a:t>	We have discovered that </a:t>
            </a:r>
            <a:r>
              <a:rPr lang="en-US" sz="1200" b="1" i="0" kern="1200" dirty="0">
                <a:solidFill>
                  <a:schemeClr val="tx1"/>
                </a:solidFill>
                <a:effectLst/>
                <a:latin typeface="+mn-lt"/>
                <a:ea typeface="+mn-ea"/>
                <a:cs typeface="Tahoma" panose="020B0604030504040204" pitchFamily="34" charset="0"/>
              </a:rPr>
              <a:t>systolic blood pressure</a:t>
            </a:r>
            <a:r>
              <a:rPr lang="en-US" sz="1200" b="0" i="0" kern="1200" dirty="0">
                <a:solidFill>
                  <a:schemeClr val="tx1"/>
                </a:solidFill>
                <a:effectLst/>
                <a:latin typeface="+mn-lt"/>
                <a:ea typeface="+mn-ea"/>
                <a:cs typeface="Tahoma" panose="020B0604030504040204" pitchFamily="34" charset="0"/>
              </a:rPr>
              <a:t> (the top number or highest </a:t>
            </a:r>
            <a:r>
              <a:rPr lang="en-US" sz="1200" b="1" i="0" kern="1200" dirty="0">
                <a:solidFill>
                  <a:schemeClr val="tx1"/>
                </a:solidFill>
                <a:effectLst/>
                <a:latin typeface="+mn-lt"/>
                <a:ea typeface="+mn-ea"/>
                <a:cs typeface="Tahoma" panose="020B0604030504040204" pitchFamily="34" charset="0"/>
              </a:rPr>
              <a:t>blood pressure</a:t>
            </a:r>
            <a:r>
              <a:rPr lang="en-US" sz="1200" b="0" i="0" kern="1200" dirty="0">
                <a:solidFill>
                  <a:schemeClr val="tx1"/>
                </a:solidFill>
                <a:effectLst/>
                <a:latin typeface="+mn-lt"/>
                <a:ea typeface="+mn-ea"/>
                <a:cs typeface="Tahoma" panose="020B0604030504040204" pitchFamily="34" charset="0"/>
              </a:rPr>
              <a:t> when the heart is squeezing and pushing the </a:t>
            </a:r>
            <a:r>
              <a:rPr lang="en-US" sz="1200" b="1" i="0" kern="1200" dirty="0">
                <a:solidFill>
                  <a:schemeClr val="tx1"/>
                </a:solidFill>
                <a:effectLst/>
                <a:latin typeface="+mn-lt"/>
                <a:ea typeface="+mn-ea"/>
                <a:cs typeface="Tahoma" panose="020B0604030504040204" pitchFamily="34" charset="0"/>
              </a:rPr>
              <a:t>blood</a:t>
            </a:r>
            <a:r>
              <a:rPr lang="en-US" sz="1200" b="0" i="0" kern="1200" dirty="0">
                <a:solidFill>
                  <a:schemeClr val="tx1"/>
                </a:solidFill>
                <a:effectLst/>
                <a:latin typeface="+mn-lt"/>
                <a:ea typeface="+mn-ea"/>
                <a:cs typeface="Tahoma" panose="020B0604030504040204" pitchFamily="34" charset="0"/>
              </a:rPr>
              <a:t> round the body) is </a:t>
            </a:r>
            <a:r>
              <a:rPr lang="en-US" sz="1200" b="1" i="0" kern="1200" dirty="0">
                <a:solidFill>
                  <a:schemeClr val="tx1"/>
                </a:solidFill>
                <a:effectLst/>
                <a:latin typeface="+mn-lt"/>
                <a:ea typeface="+mn-ea"/>
                <a:cs typeface="Tahoma" panose="020B0604030504040204" pitchFamily="34" charset="0"/>
              </a:rPr>
              <a:t>more important</a:t>
            </a:r>
            <a:r>
              <a:rPr lang="en-US" sz="1200" b="0" i="0" kern="1200" dirty="0">
                <a:solidFill>
                  <a:schemeClr val="tx1"/>
                </a:solidFill>
                <a:effectLst/>
                <a:latin typeface="+mn-lt"/>
                <a:ea typeface="+mn-ea"/>
                <a:cs typeface="Tahoma" panose="020B0604030504040204" pitchFamily="34" charset="0"/>
              </a:rPr>
              <a:t> than </a:t>
            </a:r>
            <a:r>
              <a:rPr lang="en-US" sz="1200" b="1" i="0" kern="1200" dirty="0">
                <a:solidFill>
                  <a:schemeClr val="tx1"/>
                </a:solidFill>
                <a:effectLst/>
                <a:latin typeface="+mn-lt"/>
                <a:ea typeface="+mn-ea"/>
                <a:cs typeface="Tahoma" panose="020B0604030504040204" pitchFamily="34" charset="0"/>
              </a:rPr>
              <a:t>diastolic blood pressure</a:t>
            </a:r>
            <a:r>
              <a:rPr lang="en-US" sz="1200" b="0" i="0" kern="1200" dirty="0">
                <a:solidFill>
                  <a:schemeClr val="tx1"/>
                </a:solidFill>
                <a:effectLst/>
                <a:latin typeface="+mn-lt"/>
                <a:ea typeface="+mn-ea"/>
                <a:cs typeface="Tahoma" panose="020B0604030504040204" pitchFamily="34" charset="0"/>
              </a:rPr>
              <a:t> (the bottom number or 	lowest </a:t>
            </a:r>
            <a:r>
              <a:rPr lang="en-US" sz="1200" b="1" i="0" kern="1200" dirty="0">
                <a:solidFill>
                  <a:schemeClr val="tx1"/>
                </a:solidFill>
                <a:effectLst/>
                <a:latin typeface="+mn-lt"/>
                <a:ea typeface="+mn-ea"/>
                <a:cs typeface="Tahoma" panose="020B0604030504040204" pitchFamily="34" charset="0"/>
              </a:rPr>
              <a:t>blood pressure</a:t>
            </a:r>
            <a:r>
              <a:rPr lang="en-US" sz="1200" b="0" i="0" kern="1200" dirty="0">
                <a:solidFill>
                  <a:schemeClr val="tx1"/>
                </a:solidFill>
                <a:effectLst/>
                <a:latin typeface="+mn-lt"/>
                <a:ea typeface="+mn-ea"/>
                <a:cs typeface="Tahoma" panose="020B0604030504040204" pitchFamily="34" charset="0"/>
              </a:rPr>
              <a:t> between heart beats) because it gives the best idea of your risk</a:t>
            </a:r>
            <a:endParaRPr lang="en-US" sz="1200" b="1" i="0" u="none" strike="noStrike" kern="1200" baseline="0" dirty="0">
              <a:solidFill>
                <a:schemeClr val="tx1"/>
              </a:solidFill>
              <a:latin typeface="+mn-lt"/>
              <a:ea typeface="+mn-ea"/>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STD = Standard Deviation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MAD = Mean Absolute Difference</a:t>
            </a:r>
          </a:p>
          <a:p>
            <a:pPr marL="171450" indent="-171450" algn="l" rt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rtl="1"/>
            <a:fld id="{68322CDD-9D6C-4F63-9EC2-648226624108}" type="slidenum">
              <a:rPr lang="he-IL" smtClean="0"/>
              <a:pPr rtl="1"/>
              <a:t>15</a:t>
            </a:fld>
            <a:endParaRPr lang="he-IL" dirty="0"/>
          </a:p>
        </p:txBody>
      </p:sp>
    </p:spTree>
    <p:extLst>
      <p:ext uri="{BB962C8B-B14F-4D97-AF65-F5344CB8AC3E}">
        <p14:creationId xmlns:p14="http://schemas.microsoft.com/office/powerpoint/2010/main" val="854982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Preprocessing of dataset – extending the scope of measurements for the ANN using oximeter in order to get better results on Test Set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a:p>
            <a:pPr marL="171450" indent="-171450" algn="l" rt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rtl="1"/>
            <a:fld id="{68322CDD-9D6C-4F63-9EC2-648226624108}" type="slidenum">
              <a:rPr lang="he-IL" smtClean="0"/>
              <a:pPr rtl="1"/>
              <a:t>16</a:t>
            </a:fld>
            <a:endParaRPr lang="he-IL" dirty="0"/>
          </a:p>
        </p:txBody>
      </p:sp>
    </p:spTree>
    <p:extLst>
      <p:ext uri="{BB962C8B-B14F-4D97-AF65-F5344CB8AC3E}">
        <p14:creationId xmlns:p14="http://schemas.microsoft.com/office/powerpoint/2010/main" val="364029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rtl="0">
              <a:buFont typeface="Arial" panose="020B0604020202020204" pitchFamily="34" charset="0"/>
              <a:buChar char="•"/>
            </a:pPr>
            <a:r>
              <a:rPr lang="en-US" sz="1200" dirty="0"/>
              <a:t>Three different technics were presented  - On previous works, after examining different video2ppg techniques, they produced three ways to extract video2ppg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Focusing on 2</a:t>
            </a:r>
            <a:r>
              <a:rPr lang="en-US" sz="1200" baseline="30000" dirty="0"/>
              <a:t>nd</a:t>
            </a:r>
            <a:r>
              <a:rPr lang="en-US" sz="1200" dirty="0"/>
              <a:t> Algorithm  - to this point we’ll focus on one which gave us best results, this is the only ON-LINE algorithm out of the three, can handle variety of conditions which fits our usages the most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lgn="l" rtl="0">
              <a:buFont typeface="Arial" panose="020B0604020202020204" pitchFamily="34" charset="0"/>
              <a:buChar char="•"/>
            </a:pPr>
            <a:endParaRPr lang="he-IL" baseline="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17</a:t>
            </a:fld>
            <a:endParaRPr lang="he-IL" dirty="0"/>
          </a:p>
        </p:txBody>
      </p:sp>
    </p:spTree>
    <p:extLst>
      <p:ext uri="{BB962C8B-B14F-4D97-AF65-F5344CB8AC3E}">
        <p14:creationId xmlns:p14="http://schemas.microsoft.com/office/powerpoint/2010/main" val="3098724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Advantages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Adaptive threshold  – achieves robustness for different light conditions and user skin characteristics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Frame selection – achieves robustness in </a:t>
            </a:r>
            <a:r>
              <a:rPr lang="en-US" sz="1200" dirty="0">
                <a:ea typeface="Calibri" panose="020F0502020204030204" pitchFamily="34" charset="0"/>
                <a:cs typeface="Arial" panose="020B0604020202020204" pitchFamily="34" charset="0"/>
              </a:rPr>
              <a:t>cases of wrong usage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cs typeface="Arial" panose="020B0604020202020204" pitchFamily="34" charset="0"/>
              </a:rPr>
              <a:t>Disadvantages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ea typeface="Calibri" panose="020F0502020204030204" pitchFamily="34" charset="0"/>
                <a:cs typeface="Arial" panose="020B0604020202020204" pitchFamily="34" charset="0"/>
              </a:rPr>
              <a:t>No proper denoising is applied due to online calculation</a:t>
            </a:r>
            <a:endParaRPr lang="he-IL" sz="1200" b="1" dirty="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18</a:t>
            </a:fld>
            <a:endParaRPr lang="he-IL" dirty="0"/>
          </a:p>
        </p:txBody>
      </p:sp>
    </p:spTree>
    <p:extLst>
      <p:ext uri="{BB962C8B-B14F-4D97-AF65-F5344CB8AC3E}">
        <p14:creationId xmlns:p14="http://schemas.microsoft.com/office/powerpoint/2010/main" val="3672502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build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1- we work on few first frames; we look at the red channel. Find the 75% of the luminous and from that we take the minimum value to work with as are threshold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2-remove all the frame that 25% or move of there pixels are above the </a:t>
                </a:r>
                <a:r>
                  <a:rPr lang="en-US" sz="1200" dirty="0"/>
                  <a:t>threshold, and if all the pixels are at the threshold.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3- for the remainder of the frame we look of how must pixels with the </a:t>
                </a:r>
                <a:r>
                  <a:rPr lang="en-US" sz="1200" dirty="0"/>
                  <a:t>threshold value. And say the </a:t>
                </a:r>
                <a14:m>
                  <m:oMath xmlns:m="http://schemas.openxmlformats.org/officeDocument/2006/math">
                    <m:r>
                      <a:rPr lang="en-US" sz="1200" b="0" i="1" smtClean="0">
                        <a:latin typeface="Cambria Math" panose="02040503050406030204" pitchFamily="18" charset="0"/>
                      </a:rPr>
                      <m:t>𝑃𝑃𝐺</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𝑖</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max</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𝑅</m:t>
                                </m:r>
                              </m:e>
                            </m:d>
                          </m:e>
                        </m:func>
                        <m:r>
                          <a:rPr lang="en-US" sz="1200" b="0" i="1" smtClean="0">
                            <a:latin typeface="Cambria Math" panose="02040503050406030204" pitchFamily="18" charset="0"/>
                          </a:rPr>
                          <m:t>−</m:t>
                        </m:r>
                        <m:r>
                          <a:rPr lang="en-US" sz="1200" b="0" i="1" smtClean="0">
                            <a:latin typeface="Cambria Math" panose="02040503050406030204" pitchFamily="18" charset="0"/>
                          </a:rPr>
                          <m:t>𝑅</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𝑖</m:t>
                            </m:r>
                          </m:e>
                        </m:d>
                      </m:num>
                      <m:den>
                        <m:r>
                          <a:rPr lang="en-US" sz="1200" b="0" i="1" smtClean="0">
                            <a:latin typeface="Cambria Math" panose="02040503050406030204" pitchFamily="18" charset="0"/>
                          </a:rPr>
                          <m:t>𝑀𝑎𝑥</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𝑅</m:t>
                            </m:r>
                          </m:e>
                        </m:d>
                        <m:r>
                          <a:rPr lang="en-US" sz="1200" b="0" i="1" smtClean="0">
                            <a:latin typeface="Cambria Math" panose="02040503050406030204" pitchFamily="18" charset="0"/>
                          </a:rPr>
                          <m:t>−</m:t>
                        </m:r>
                        <m:r>
                          <a:rPr lang="en-US" sz="1200" b="0" i="1" smtClean="0">
                            <a:latin typeface="Cambria Math" panose="02040503050406030204" pitchFamily="18" charset="0"/>
                          </a:rPr>
                          <m:t>𝑀𝑖𝑛</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𝑅</m:t>
                            </m:r>
                          </m:e>
                        </m:d>
                      </m:den>
                    </m:f>
                  </m:oMath>
                </a14:m>
                <a:r>
                  <a:rPr lang="en-US" sz="1200" dirty="0">
                    <a:ea typeface="Calibri" panose="020F050202020403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mc:Choice>
        <mc:Fallback xmlns="">
          <p:sp>
            <p:nvSpPr>
              <p:cNvPr id="3" name="מציין מיקום של הערות 2"/>
              <p:cNvSpPr>
                <a:spLocks noGrp="1"/>
              </p:cNvSpPr>
              <p:nvPr>
                <p:ph type="body" idx="1"/>
              </p:nvPr>
            </p:nvSpPr>
            <p:spPr/>
            <p:txBody>
              <a:bodyPr/>
              <a:lstStyle/>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build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1- we work on few first frames, we look at the red channel. Find the 75% of the luminous and from that we take the minimum value to work with as are threshold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2-remove all the frame that 25% or move of there pixels are above the </a:t>
                </a:r>
                <a:r>
                  <a:rPr lang="en-US" sz="1200" dirty="0"/>
                  <a:t>threshold, and if all the pixels are at the threshold.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Arial" panose="020B0604020202020204" pitchFamily="34" charset="0"/>
                  </a:rPr>
                  <a:t>3- for the </a:t>
                </a:r>
                <a:r>
                  <a:rPr lang="en-US" sz="1200" dirty="0" err="1">
                    <a:ea typeface="Calibri" panose="020F0502020204030204" pitchFamily="34" charset="0"/>
                    <a:cs typeface="Arial" panose="020B0604020202020204" pitchFamily="34" charset="0"/>
                  </a:rPr>
                  <a:t>remainer</a:t>
                </a:r>
                <a:r>
                  <a:rPr lang="en-US" sz="1200" dirty="0">
                    <a:ea typeface="Calibri" panose="020F0502020204030204" pitchFamily="34" charset="0"/>
                    <a:cs typeface="Arial" panose="020B0604020202020204" pitchFamily="34" charset="0"/>
                  </a:rPr>
                  <a:t> of the frame we look of how must pixels with the </a:t>
                </a:r>
                <a:r>
                  <a:rPr lang="en-US" sz="1200" dirty="0"/>
                  <a:t>threshold value. And say the </a:t>
                </a:r>
                <a:r>
                  <a:rPr lang="en-US" sz="1200" b="0" i="0">
                    <a:latin typeface="Cambria Math" panose="02040503050406030204" pitchFamily="18" charset="0"/>
                  </a:rPr>
                  <a:t>𝑃𝑃𝐺[𝑖]=(max⁡(𝑅)−𝑅[𝑖])/(𝑀𝑎𝑥(𝑅)−𝑀𝑖𝑛(𝑅) )</a:t>
                </a:r>
                <a:r>
                  <a:rPr lang="en-US" sz="1200" dirty="0">
                    <a:ea typeface="Calibri" panose="020F050202020403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mc:Fallback>
      </mc:AlternateContent>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19</a:t>
            </a:fld>
            <a:endParaRPr lang="he-IL" dirty="0"/>
          </a:p>
        </p:txBody>
      </p:sp>
    </p:spTree>
    <p:extLst>
      <p:ext uri="{BB962C8B-B14F-4D97-AF65-F5344CB8AC3E}">
        <p14:creationId xmlns:p14="http://schemas.microsoft.com/office/powerpoint/2010/main" val="2710031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err="1"/>
              <a:t>Backgound</a:t>
            </a:r>
            <a:r>
              <a:rPr lang="en-US" dirty="0"/>
              <a:t> will get inside the motivation and challenges part</a:t>
            </a:r>
            <a:endParaRPr lang="he-IL"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a:t>
            </a:fld>
            <a:endParaRPr lang="he-IL" dirty="0"/>
          </a:p>
        </p:txBody>
      </p:sp>
    </p:spTree>
    <p:extLst>
      <p:ext uri="{BB962C8B-B14F-4D97-AF65-F5344CB8AC3E}">
        <p14:creationId xmlns:p14="http://schemas.microsoft.com/office/powerpoint/2010/main" val="148674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b="1" baseline="0" dirty="0"/>
              <a:t>LPF and executing baseline procedure for alignment </a:t>
            </a:r>
          </a:p>
          <a:p>
            <a:pPr algn="l" rtl="0"/>
            <a:endParaRPr lang="en-US" baseline="0" dirty="0"/>
          </a:p>
          <a:p>
            <a:pPr algn="l" rtl="0"/>
            <a:r>
              <a:rPr lang="en-US" baseline="0" dirty="0"/>
              <a:t>Technique #2</a:t>
            </a:r>
          </a:p>
          <a:p>
            <a:pPr algn="l" rtl="0"/>
            <a:endParaRPr lang="en-US" baseline="0" dirty="0"/>
          </a:p>
          <a:p>
            <a:pPr algn="l" rtl="0"/>
            <a:r>
              <a:rPr lang="en-US" baseline="0" dirty="0"/>
              <a:t>One of the problems with self-used health monitoring system is that nobody except the person itself can control the correctness of the procedure.</a:t>
            </a:r>
          </a:p>
          <a:p>
            <a:pPr algn="l" rtl="0"/>
            <a:r>
              <a:rPr lang="en-US" baseline="0" dirty="0"/>
              <a:t>Therefore, the system must detect all the cases of wrong usage (i.e. wrong position of the finger, using the system without placing a finger on the camera, the force with which the finger presses the camera, etc.).</a:t>
            </a:r>
          </a:p>
          <a:p>
            <a:pPr algn="l" rtl="0"/>
            <a:r>
              <a:rPr lang="en-US" baseline="0" dirty="0"/>
              <a:t>Moreover, as it was already mentioned, the frames acquired from different cameras have different color saturation.</a:t>
            </a:r>
            <a:endParaRPr lang="he-IL" baseline="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20</a:t>
            </a:fld>
            <a:endParaRPr lang="he-IL" dirty="0"/>
          </a:p>
        </p:txBody>
      </p:sp>
    </p:spTree>
    <p:extLst>
      <p:ext uri="{BB962C8B-B14F-4D97-AF65-F5344CB8AC3E}">
        <p14:creationId xmlns:p14="http://schemas.microsoft.com/office/powerpoint/2010/main" val="1548598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sz="1200" kern="1200" dirty="0">
              <a:solidFill>
                <a:schemeClr val="tx1"/>
              </a:solidFill>
              <a:effectLst/>
              <a:latin typeface="+mn-lt"/>
              <a:ea typeface="+mn-ea"/>
              <a:cs typeface="Tahoma" panose="020B0604030504040204" pitchFamily="34" charset="0"/>
            </a:endParaRPr>
          </a:p>
          <a:p>
            <a:pPr marL="171450" indent="-171450" algn="l" rtl="0">
              <a:buFont typeface="Arial" panose="020B0604020202020204" pitchFamily="34" charset="0"/>
              <a:buChar char="•"/>
            </a:pPr>
            <a:r>
              <a:rPr lang="en-US" sz="1200" kern="1200" dirty="0">
                <a:solidFill>
                  <a:schemeClr val="tx1"/>
                </a:solidFill>
                <a:effectLst/>
                <a:latin typeface="+mn-lt"/>
                <a:ea typeface="+mn-ea"/>
                <a:cs typeface="Tahoma" panose="020B0604030504040204" pitchFamily="34" charset="0"/>
              </a:rPr>
              <a:t>The digital BP we were using is </a:t>
            </a:r>
            <a:r>
              <a:rPr lang="en-US" dirty="0"/>
              <a:t>Omron HEM-907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said in Omron official site, this is an </a:t>
            </a:r>
            <a:r>
              <a:rPr lang="en-US" sz="1200" dirty="0"/>
              <a:t>automatic blood pressure monitor intended for use by medical professionals.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We are using BP monitor in order to label our Smartphone PPG Signal with BP, that way we’ll be able to compare it to ANN results.</a:t>
            </a:r>
            <a:endParaRPr lang="he-IL" sz="1200" dirty="0"/>
          </a:p>
          <a:p>
            <a:pPr marL="171450" indent="-171450" algn="l" rtl="0">
              <a:buFont typeface="Arial" panose="020B0604020202020204" pitchFamily="34" charset="0"/>
              <a:buChar char="•"/>
            </a:pPr>
            <a:endParaRPr lang="en-US" sz="1200" kern="1200" dirty="0">
              <a:solidFill>
                <a:schemeClr val="tx1"/>
              </a:solidFill>
              <a:effectLst/>
              <a:latin typeface="+mn-lt"/>
              <a:ea typeface="+mn-ea"/>
              <a:cs typeface="Tahoma" panose="020B0604030504040204" pitchFamily="34" charset="0"/>
            </a:endParaRPr>
          </a:p>
          <a:p>
            <a:pPr rtl="0"/>
            <a:endParaRPr lang="he-IL" dirty="0"/>
          </a:p>
        </p:txBody>
      </p:sp>
      <p:sp>
        <p:nvSpPr>
          <p:cNvPr id="4" name="Slide Number Placeholder 3"/>
          <p:cNvSpPr>
            <a:spLocks noGrp="1"/>
          </p:cNvSpPr>
          <p:nvPr>
            <p:ph type="sldNum" sz="quarter" idx="10"/>
          </p:nvPr>
        </p:nvSpPr>
        <p:spPr/>
        <p:txBody>
          <a:bodyPr/>
          <a:lstStyle/>
          <a:p>
            <a:pPr rtl="1"/>
            <a:fld id="{68322CDD-9D6C-4F63-9EC2-648226624108}" type="slidenum">
              <a:rPr lang="he-IL" smtClean="0"/>
              <a:pPr rtl="1"/>
              <a:t>21</a:t>
            </a:fld>
            <a:endParaRPr lang="he-IL" dirty="0"/>
          </a:p>
        </p:txBody>
      </p:sp>
    </p:spTree>
    <p:extLst>
      <p:ext uri="{BB962C8B-B14F-4D97-AF65-F5344CB8AC3E}">
        <p14:creationId xmlns:p14="http://schemas.microsoft.com/office/powerpoint/2010/main" val="3940631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oximeter instrument we’ll use is the Texas Instruments AFE4490 Evaluation Module [20].</a:t>
            </a:r>
          </a:p>
          <a:p>
            <a:pPr algn="l"/>
            <a:r>
              <a:rPr lang="en-US" b="1" baseline="0" dirty="0"/>
              <a:t>We’ll use the Oximeter</a:t>
            </a:r>
            <a:r>
              <a:rPr lang="he-IL" b="1" baseline="0" dirty="0"/>
              <a:t> </a:t>
            </a:r>
            <a:r>
              <a:rPr lang="en-US" b="1" baseline="0" dirty="0"/>
              <a:t>as reference in order to discover Smartphone PPG Output’s unique characterizations and limitations.</a:t>
            </a:r>
            <a:r>
              <a:rPr lang="en-US" b="1" dirty="0"/>
              <a:t> </a:t>
            </a:r>
            <a:endParaRPr lang="he-IL" b="1" dirty="0"/>
          </a:p>
          <a:p>
            <a:pPr algn="l"/>
            <a:endParaRPr lang="en-US" dirty="0"/>
          </a:p>
          <a:p>
            <a:pPr algn="l"/>
            <a:r>
              <a:rPr lang="en-US" dirty="0"/>
              <a:t>The device can record signals at frequencies up to 3000Hz and has 2 LEDs, one emitting infrared light and one emitting red light.</a:t>
            </a:r>
          </a:p>
          <a:p>
            <a:pPr algn="l"/>
            <a:r>
              <a:rPr lang="en-US" dirty="0"/>
              <a:t>The component has a USB connection to the computer, and can be run via a downloadable GUI through the Texas Instruments website at:</a:t>
            </a:r>
          </a:p>
          <a:p>
            <a:pPr algn="l" rtl="0"/>
            <a:r>
              <a:rPr lang="en-US" sz="1200" u="sng" kern="1200" dirty="0">
                <a:solidFill>
                  <a:schemeClr val="tx1"/>
                </a:solidFill>
                <a:effectLst/>
                <a:latin typeface="+mn-lt"/>
                <a:ea typeface="+mn-ea"/>
                <a:cs typeface="Tahoma" panose="020B0604030504040204" pitchFamily="34" charset="0"/>
                <a:hlinkClick r:id="rId3"/>
              </a:rPr>
              <a:t>http://www.ti.com/tool/afe4490spo2evm</a:t>
            </a:r>
            <a:r>
              <a:rPr lang="en-US" sz="1200" kern="1200" dirty="0">
                <a:solidFill>
                  <a:schemeClr val="tx1"/>
                </a:solidFill>
                <a:effectLst/>
                <a:latin typeface="+mn-lt"/>
                <a:ea typeface="+mn-ea"/>
                <a:cs typeface="Tahoma" panose="020B0604030504040204" pitchFamily="34" charset="0"/>
              </a:rPr>
              <a:t> </a:t>
            </a:r>
          </a:p>
          <a:p>
            <a:pPr algn="l"/>
            <a:r>
              <a:rPr lang="en-US" dirty="0"/>
              <a:t>The kit comes with a card that has an analog connection to the oximeter sensor on one side, and a USB connection on the other. </a:t>
            </a:r>
          </a:p>
          <a:p>
            <a:pPr algn="l"/>
            <a:r>
              <a:rPr lang="en-US" dirty="0"/>
              <a:t>The Oximeter Sensor is a clippable attachment on the tip of your finger.</a:t>
            </a:r>
            <a:endParaRPr lang="he-IL" dirty="0"/>
          </a:p>
        </p:txBody>
      </p:sp>
      <p:sp>
        <p:nvSpPr>
          <p:cNvPr id="4" name="Slide Number Placeholder 3"/>
          <p:cNvSpPr>
            <a:spLocks noGrp="1"/>
          </p:cNvSpPr>
          <p:nvPr>
            <p:ph type="sldNum" sz="quarter" idx="10"/>
          </p:nvPr>
        </p:nvSpPr>
        <p:spPr/>
        <p:txBody>
          <a:bodyPr/>
          <a:lstStyle/>
          <a:p>
            <a:pPr rtl="1"/>
            <a:fld id="{68322CDD-9D6C-4F63-9EC2-648226624108}" type="slidenum">
              <a:rPr lang="he-IL" smtClean="0"/>
              <a:pPr rtl="1"/>
              <a:t>22</a:t>
            </a:fld>
            <a:endParaRPr lang="he-IL" dirty="0"/>
          </a:p>
        </p:txBody>
      </p:sp>
    </p:spTree>
    <p:extLst>
      <p:ext uri="{BB962C8B-B14F-4D97-AF65-F5344CB8AC3E}">
        <p14:creationId xmlns:p14="http://schemas.microsoft.com/office/powerpoint/2010/main" val="3940631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Preparing ahead </a:t>
            </a:r>
            <a:r>
              <a:rPr lang="en-US" sz="1200" dirty="0"/>
              <a:t>– Stanford Course &amp; ML experiment , environments familiarity with Python PyCharm Libraries PyTorch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Briefly literature review  </a:t>
            </a:r>
            <a:r>
              <a:rPr lang="en-US" sz="1200" dirty="0"/>
              <a:t>– papers and medicine relevant background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Previous Projects full inspection </a:t>
            </a:r>
            <a:r>
              <a:rPr lang="en-US" sz="1200" dirty="0"/>
              <a:t>– Nitai &amp; Oded , Shai &amp; Ron previous 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Reproduce previous works achievements </a:t>
            </a:r>
            <a:r>
              <a:rPr lang="en-US" sz="1200" dirty="0"/>
              <a:t>– were able to achieve good results with video2ppg module using our measurements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Initial Smartphone’s Database collection </a:t>
            </a:r>
            <a:r>
              <a:rPr lang="en-US" sz="1200" dirty="0"/>
              <a:t>– we took several measurements, some at rest and some after exercise, fingertip videos via different smartphones and BP signals with OMRON HEM-907 device for ground truth as 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lgn="l" rtl="0">
              <a:buFont typeface="Arial" panose="020B0604020202020204" pitchFamily="34" charset="0"/>
              <a:buChar char="•"/>
            </a:pPr>
            <a:endParaRPr lang="en-US" sz="1200" dirty="0"/>
          </a:p>
          <a:p>
            <a:pPr algn="l" rtl="0"/>
            <a:r>
              <a:rPr lang="en-US" sz="1200" dirty="0"/>
              <a:t> </a:t>
            </a:r>
            <a:endParaRPr lang="he-IL" dirty="0"/>
          </a:p>
        </p:txBody>
      </p:sp>
      <p:sp>
        <p:nvSpPr>
          <p:cNvPr id="4" name="Slide Number Placeholder 3"/>
          <p:cNvSpPr>
            <a:spLocks noGrp="1"/>
          </p:cNvSpPr>
          <p:nvPr>
            <p:ph type="sldNum" sz="quarter" idx="10"/>
          </p:nvPr>
        </p:nvSpPr>
        <p:spPr/>
        <p:txBody>
          <a:bodyPr/>
          <a:lstStyle/>
          <a:p>
            <a:pPr rtl="1"/>
            <a:fld id="{68322CDD-9D6C-4F63-9EC2-648226624108}" type="slidenum">
              <a:rPr lang="he-IL" smtClean="0"/>
              <a:pPr rtl="1"/>
              <a:t>23</a:t>
            </a:fld>
            <a:endParaRPr lang="he-IL" dirty="0"/>
          </a:p>
        </p:txBody>
      </p:sp>
    </p:spTree>
    <p:extLst>
      <p:ext uri="{BB962C8B-B14F-4D97-AF65-F5344CB8AC3E}">
        <p14:creationId xmlns:p14="http://schemas.microsoft.com/office/powerpoint/2010/main" val="341929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First – </a:t>
            </a:r>
            <a:r>
              <a:rPr lang="en-US" sz="1200" b="1" dirty="0"/>
              <a:t>experiment Smartphone PPG Output’s on last ANN achievement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t>	</a:t>
            </a:r>
            <a:r>
              <a:rPr lang="en-US" sz="1200" b="0" baseline="0" dirty="0"/>
              <a:t>We’ll understand the code written on last project and run several PPG outputs we took with smartphone in order to examine our starting point</a:t>
            </a:r>
            <a:endParaRPr lang="en-US" b="0" baseline="0" dirty="0"/>
          </a:p>
          <a:p>
            <a:pPr marL="181189" indent="-181189" algn="l" rtl="0">
              <a:buFont typeface="Arial" panose="020B0604020202020204" pitchFamily="34" charset="0"/>
              <a:buChar char="•"/>
            </a:pPr>
            <a:r>
              <a:rPr lang="en-US" baseline="0" dirty="0"/>
              <a:t>Second - </a:t>
            </a:r>
            <a:r>
              <a:rPr lang="en-US" b="1" baseline="0" dirty="0"/>
              <a:t>Preprocessing PPG signals extracted from a smartphone camera </a:t>
            </a:r>
          </a:p>
          <a:p>
            <a:pPr marL="0" indent="0" algn="l" rtl="0">
              <a:buFont typeface="Arial" panose="020B0604020202020204" pitchFamily="34" charset="0"/>
              <a:buNone/>
            </a:pPr>
            <a:r>
              <a:rPr lang="en-US" b="1" baseline="0" dirty="0"/>
              <a:t>	</a:t>
            </a:r>
            <a:r>
              <a:rPr lang="en-US" baseline="0" dirty="0"/>
              <a:t>We’ll use an </a:t>
            </a:r>
            <a:r>
              <a:rPr lang="en-US" b="1" baseline="0" dirty="0"/>
              <a:t>Oximeter</a:t>
            </a:r>
            <a:r>
              <a:rPr lang="he-IL" baseline="0" dirty="0"/>
              <a:t> </a:t>
            </a:r>
            <a:r>
              <a:rPr lang="en-US" baseline="0" dirty="0"/>
              <a:t>as reference in order to discover Smartphone PPG Output’s unique characterizations and limitations.</a:t>
            </a:r>
          </a:p>
          <a:p>
            <a:pPr marL="181189" indent="-181189" algn="l" rtl="0">
              <a:buFont typeface="Arial" panose="020B0604020202020204" pitchFamily="34" charset="0"/>
              <a:buChar char="•"/>
            </a:pPr>
            <a:r>
              <a:rPr lang="en-US" baseline="0" dirty="0"/>
              <a:t>Third – </a:t>
            </a:r>
            <a:r>
              <a:rPr lang="en-US" b="1" baseline="0" dirty="0"/>
              <a:t>Building Smartphone Dataset</a:t>
            </a:r>
          </a:p>
          <a:p>
            <a:pPr marL="0" indent="0" algn="l" rtl="0">
              <a:buFont typeface="Arial" panose="020B0604020202020204" pitchFamily="34" charset="0"/>
              <a:buNone/>
            </a:pPr>
            <a:r>
              <a:rPr lang="en-US" b="1" baseline="0" dirty="0"/>
              <a:t>	</a:t>
            </a:r>
            <a:r>
              <a:rPr lang="en-US" b="0" baseline="0" dirty="0"/>
              <a:t>After examining the proper preprocessing method, we’ll have to collect enough measurements for next step</a:t>
            </a:r>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Forth -  </a:t>
            </a:r>
            <a:r>
              <a:rPr lang="en-US" sz="1200" b="1" dirty="0"/>
              <a:t>Transfer Learning Technique over ANN MIMIC model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t>	</a:t>
            </a:r>
            <a:r>
              <a:rPr lang="en-US" baseline="0" dirty="0"/>
              <a:t>Building a new shallow NN in order to execute Transfer Learning technique over the ANN MIMIC model.</a:t>
            </a:r>
          </a:p>
          <a:p>
            <a:pPr algn="r" rtl="1"/>
            <a:endParaRPr lang="he-IL" b="1"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24</a:t>
            </a:fld>
            <a:endParaRPr lang="he-IL" dirty="0"/>
          </a:p>
        </p:txBody>
      </p:sp>
    </p:spTree>
    <p:extLst>
      <p:ext uri="{BB962C8B-B14F-4D97-AF65-F5344CB8AC3E}">
        <p14:creationId xmlns:p14="http://schemas.microsoft.com/office/powerpoint/2010/main" val="2683646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dirty="0"/>
              <a:t>Reliable and Comfortable BP results anytime &amp; anywhere </a:t>
            </a:r>
          </a:p>
          <a:p>
            <a:pPr algn="r" rtl="1"/>
            <a:endParaRPr lang="he-IL"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3</a:t>
            </a:fld>
            <a:endParaRPr lang="he-IL" dirty="0"/>
          </a:p>
        </p:txBody>
      </p:sp>
    </p:spTree>
    <p:extLst>
      <p:ext uri="{BB962C8B-B14F-4D97-AF65-F5344CB8AC3E}">
        <p14:creationId xmlns:p14="http://schemas.microsoft.com/office/powerpoint/2010/main" val="2056819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sz="1300" b="1" dirty="0"/>
              <a:t>Blood pressure</a:t>
            </a:r>
          </a:p>
          <a:p>
            <a:pPr marL="0" indent="0" algn="l" rtl="0">
              <a:buFont typeface="Arial" panose="020B0604020202020204" pitchFamily="34" charset="0"/>
              <a:buNone/>
            </a:pPr>
            <a:endParaRPr lang="en-US" sz="13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The pressure exerted by circulating blood upon the walls of blood vessels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	Systolic – a top number, when the heart muscle contracts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	Diastolic – bottom number, when the heart muscle is resting between beats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he-IL" sz="14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Normal Blood Pressure is less than 120 over 80 mmHg (millimeters of mercury)</a:t>
            </a:r>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4</a:t>
            </a:fld>
            <a:endParaRPr lang="he-IL" dirty="0"/>
          </a:p>
        </p:txBody>
      </p:sp>
    </p:spTree>
    <p:extLst>
      <p:ext uri="{BB962C8B-B14F-4D97-AF65-F5344CB8AC3E}">
        <p14:creationId xmlns:p14="http://schemas.microsoft.com/office/powerpoint/2010/main" val="1194037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sz="1200" b="1" i="0" kern="1200" dirty="0">
                <a:solidFill>
                  <a:schemeClr val="tx1"/>
                </a:solidFill>
                <a:effectLst/>
                <a:latin typeface="+mn-lt"/>
                <a:ea typeface="+mn-ea"/>
                <a:cs typeface="Tahoma" panose="020B0604030504040204" pitchFamily="34" charset="0"/>
              </a:rPr>
              <a:t>Blood pressure</a:t>
            </a:r>
            <a:r>
              <a:rPr lang="en-US" sz="1200" b="0" i="0" kern="1200" dirty="0">
                <a:solidFill>
                  <a:schemeClr val="tx1"/>
                </a:solidFill>
                <a:effectLst/>
                <a:latin typeface="+mn-lt"/>
                <a:ea typeface="+mn-ea"/>
                <a:cs typeface="Tahoma" panose="020B0604030504040204" pitchFamily="34" charset="0"/>
              </a:rPr>
              <a:t> is </a:t>
            </a:r>
            <a:r>
              <a:rPr lang="en-US" sz="1200" b="1" i="0" kern="1200" dirty="0">
                <a:solidFill>
                  <a:schemeClr val="tx1"/>
                </a:solidFill>
                <a:effectLst/>
                <a:latin typeface="+mn-lt"/>
                <a:ea typeface="+mn-ea"/>
                <a:cs typeface="Tahoma" panose="020B0604030504040204" pitchFamily="34" charset="0"/>
              </a:rPr>
              <a:t>important</a:t>
            </a:r>
            <a:r>
              <a:rPr lang="en-US" sz="1200" b="0" i="0" kern="1200" dirty="0">
                <a:solidFill>
                  <a:schemeClr val="tx1"/>
                </a:solidFill>
                <a:effectLst/>
                <a:latin typeface="+mn-lt"/>
                <a:ea typeface="+mn-ea"/>
                <a:cs typeface="Tahoma" panose="020B0604030504040204" pitchFamily="34" charset="0"/>
              </a:rPr>
              <a:t> because the higher your </a:t>
            </a:r>
            <a:r>
              <a:rPr lang="en-US" sz="1200" b="1" i="0" kern="1200" dirty="0">
                <a:solidFill>
                  <a:schemeClr val="tx1"/>
                </a:solidFill>
                <a:effectLst/>
                <a:latin typeface="+mn-lt"/>
                <a:ea typeface="+mn-ea"/>
                <a:cs typeface="Tahoma" panose="020B0604030504040204" pitchFamily="34" charset="0"/>
              </a:rPr>
              <a:t>blood pressure</a:t>
            </a:r>
            <a:r>
              <a:rPr lang="en-US" sz="1200" b="0" i="0" kern="1200" dirty="0">
                <a:solidFill>
                  <a:schemeClr val="tx1"/>
                </a:solidFill>
                <a:effectLst/>
                <a:latin typeface="+mn-lt"/>
                <a:ea typeface="+mn-ea"/>
                <a:cs typeface="Tahoma" panose="020B0604030504040204" pitchFamily="34" charset="0"/>
              </a:rPr>
              <a:t> is, the higher your risk of health problems in the future. If your </a:t>
            </a:r>
            <a:r>
              <a:rPr lang="en-US" sz="1200" b="1" i="0" kern="1200" dirty="0">
                <a:solidFill>
                  <a:schemeClr val="tx1"/>
                </a:solidFill>
                <a:effectLst/>
                <a:latin typeface="+mn-lt"/>
                <a:ea typeface="+mn-ea"/>
                <a:cs typeface="Tahoma" panose="020B0604030504040204" pitchFamily="34" charset="0"/>
              </a:rPr>
              <a:t>blood pressure</a:t>
            </a:r>
            <a:r>
              <a:rPr lang="en-US" sz="1200" b="0" i="0" kern="1200" dirty="0">
                <a:solidFill>
                  <a:schemeClr val="tx1"/>
                </a:solidFill>
                <a:effectLst/>
                <a:latin typeface="+mn-lt"/>
                <a:ea typeface="+mn-ea"/>
                <a:cs typeface="Tahoma" panose="020B0604030504040204" pitchFamily="34" charset="0"/>
              </a:rPr>
              <a:t> is high, it is putting extra strain on your arteries and on your heart.</a:t>
            </a:r>
          </a:p>
          <a:p>
            <a:pPr marL="0" indent="0" algn="l" rtl="0">
              <a:buFont typeface="Arial" panose="020B0604020202020204" pitchFamily="34" charset="0"/>
              <a:buNone/>
            </a:pPr>
            <a:endParaRPr lang="en-US" sz="1200" b="0" i="0" kern="1200" dirty="0">
              <a:solidFill>
                <a:schemeClr val="tx1"/>
              </a:solidFill>
              <a:effectLst/>
              <a:latin typeface="+mn-lt"/>
              <a:ea typeface="+mn-ea"/>
              <a:cs typeface="Tahoma" panose="020B0604030504040204" pitchFamily="34" charset="0"/>
            </a:endParaRPr>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High blood pressure can cause a heart attack, a stroke, kidney disease or dementia.</a:t>
            </a:r>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Low blood pressure can cause dizziness, and in extreme cases, fainting and seizures.</a:t>
            </a:r>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Blood Pressure is varying depending on situation, activity, and disease states – therefore being able to monitor its values might be critical for some people</a:t>
            </a:r>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pPr marL="181189" marR="0" lvl="0" indent="-1811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pPr marL="181189" indent="-181189" algn="l" rtl="0">
              <a:buFont typeface="Arial" panose="020B0604020202020204" pitchFamily="34" charset="0"/>
              <a:buChar char="•"/>
            </a:pPr>
            <a:endParaRPr lang="he-IL" sz="1300" dirty="0"/>
          </a:p>
          <a:p>
            <a:pPr rtl="1"/>
            <a:endParaRPr lang="en-US" sz="130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5</a:t>
            </a:fld>
            <a:endParaRPr lang="he-IL" dirty="0"/>
          </a:p>
        </p:txBody>
      </p:sp>
    </p:spTree>
    <p:extLst>
      <p:ext uri="{BB962C8B-B14F-4D97-AF65-F5344CB8AC3E}">
        <p14:creationId xmlns:p14="http://schemas.microsoft.com/office/powerpoint/2010/main" val="223123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defTabSz="966343">
              <a:buFont typeface="Arial" panose="020B0604020202020204" pitchFamily="34" charset="0"/>
              <a:buNone/>
              <a:defRPr/>
            </a:pPr>
            <a:r>
              <a:rPr lang="en-US" sz="1400" b="1" i="0" kern="1200" dirty="0">
                <a:solidFill>
                  <a:schemeClr val="tx1"/>
                </a:solidFill>
                <a:effectLst/>
                <a:latin typeface="+mn-lt"/>
                <a:ea typeface="+mn-ea"/>
                <a:cs typeface="Tahoma" panose="020B0604030504040204" pitchFamily="34" charset="0"/>
              </a:rPr>
              <a:t>Photoplethysmography</a:t>
            </a:r>
            <a:r>
              <a:rPr lang="en-US" sz="1400" b="0" i="0" kern="1200" dirty="0">
                <a:solidFill>
                  <a:schemeClr val="tx1"/>
                </a:solidFill>
                <a:effectLst/>
                <a:latin typeface="+mn-lt"/>
                <a:ea typeface="+mn-ea"/>
                <a:cs typeface="Tahoma" panose="020B0604030504040204" pitchFamily="34" charset="0"/>
              </a:rPr>
              <a:t> (PPG) </a:t>
            </a:r>
          </a:p>
          <a:p>
            <a:pPr marL="0" indent="0" algn="l" defTabSz="966343">
              <a:buFont typeface="Arial" panose="020B0604020202020204" pitchFamily="34" charset="0"/>
              <a:buNone/>
              <a:defRPr/>
            </a:pPr>
            <a:endParaRPr lang="en-US" sz="1400" dirty="0">
              <a:effectLst/>
            </a:endParaRPr>
          </a:p>
          <a:p>
            <a:pPr marL="171450" indent="-171450" algn="l" defTabSz="966343">
              <a:buFont typeface="Arial" panose="020B0604020202020204" pitchFamily="34" charset="0"/>
              <a:buChar char="•"/>
              <a:defRPr/>
            </a:pPr>
            <a:r>
              <a:rPr lang="en-US" sz="1200" b="0" i="0" kern="1200" dirty="0">
                <a:solidFill>
                  <a:schemeClr val="tx1"/>
                </a:solidFill>
                <a:effectLst/>
                <a:latin typeface="+mn-lt"/>
                <a:ea typeface="+mn-ea"/>
                <a:cs typeface="Tahoma" panose="020B0604030504040204" pitchFamily="34" charset="0"/>
              </a:rPr>
              <a:t>Photoplethysmography (PPG) is a </a:t>
            </a:r>
            <a:r>
              <a:rPr lang="en-US" sz="1200" b="1" i="0" kern="1200" dirty="0">
                <a:solidFill>
                  <a:schemeClr val="tx1"/>
                </a:solidFill>
                <a:effectLst/>
                <a:latin typeface="+mn-lt"/>
                <a:ea typeface="+mn-ea"/>
                <a:cs typeface="Tahoma" panose="020B0604030504040204" pitchFamily="34" charset="0"/>
              </a:rPr>
              <a:t>simple optical technique </a:t>
            </a:r>
            <a:r>
              <a:rPr lang="en-US" sz="1200" b="0" i="0" kern="1200" dirty="0">
                <a:solidFill>
                  <a:schemeClr val="tx1"/>
                </a:solidFill>
                <a:effectLst/>
                <a:latin typeface="+mn-lt"/>
                <a:ea typeface="+mn-ea"/>
                <a:cs typeface="Tahoma" panose="020B0604030504040204" pitchFamily="34" charset="0"/>
              </a:rPr>
              <a:t>used to </a:t>
            </a:r>
            <a:r>
              <a:rPr lang="en-US" sz="1200" b="1" i="0" kern="1200" dirty="0">
                <a:solidFill>
                  <a:schemeClr val="tx1"/>
                </a:solidFill>
                <a:effectLst/>
                <a:latin typeface="+mn-lt"/>
                <a:ea typeface="+mn-ea"/>
                <a:cs typeface="Tahoma" panose="020B0604030504040204" pitchFamily="34" charset="0"/>
              </a:rPr>
              <a:t>detect volumetric changes in blood in peripheral circulation</a:t>
            </a:r>
          </a:p>
          <a:p>
            <a:pPr marL="171450" indent="-171450" algn="l" defTabSz="966343">
              <a:buFont typeface="Arial" panose="020B0604020202020204" pitchFamily="34" charset="0"/>
              <a:buChar char="•"/>
              <a:defRPr/>
            </a:pPr>
            <a:r>
              <a:rPr lang="en-US" sz="1200" b="0" i="0" kern="1200" dirty="0">
                <a:solidFill>
                  <a:schemeClr val="tx1"/>
                </a:solidFill>
                <a:effectLst/>
                <a:latin typeface="+mn-lt"/>
                <a:ea typeface="+mn-ea"/>
                <a:cs typeface="Tahoma" panose="020B0604030504040204" pitchFamily="34" charset="0"/>
              </a:rPr>
              <a:t>It is a </a:t>
            </a:r>
            <a:r>
              <a:rPr lang="en-US" sz="1200" b="1" i="0" kern="1200" dirty="0">
                <a:solidFill>
                  <a:schemeClr val="tx1"/>
                </a:solidFill>
                <a:effectLst/>
                <a:latin typeface="+mn-lt"/>
                <a:ea typeface="+mn-ea"/>
                <a:cs typeface="Tahoma" panose="020B0604030504040204" pitchFamily="34" charset="0"/>
              </a:rPr>
              <a:t>low cost </a:t>
            </a:r>
            <a:r>
              <a:rPr lang="en-US" sz="1200" b="0" i="0" kern="1200" dirty="0">
                <a:solidFill>
                  <a:schemeClr val="tx1"/>
                </a:solidFill>
                <a:effectLst/>
                <a:latin typeface="+mn-lt"/>
                <a:ea typeface="+mn-ea"/>
                <a:cs typeface="Tahoma" panose="020B0604030504040204" pitchFamily="34" charset="0"/>
              </a:rPr>
              <a:t>and </a:t>
            </a:r>
            <a:r>
              <a:rPr lang="en-US" sz="1200" b="1" i="0" kern="1200" dirty="0">
                <a:solidFill>
                  <a:schemeClr val="tx1"/>
                </a:solidFill>
                <a:effectLst/>
                <a:latin typeface="+mn-lt"/>
                <a:ea typeface="+mn-ea"/>
                <a:cs typeface="Tahoma" panose="020B0604030504040204" pitchFamily="34" charset="0"/>
              </a:rPr>
              <a:t>non-invasive</a:t>
            </a:r>
            <a:r>
              <a:rPr lang="en-US" sz="1200" b="0" i="0" kern="1200" dirty="0">
                <a:solidFill>
                  <a:schemeClr val="tx1"/>
                </a:solidFill>
                <a:effectLst/>
                <a:latin typeface="+mn-lt"/>
                <a:ea typeface="+mn-ea"/>
                <a:cs typeface="Tahoma" panose="020B0604030504040204" pitchFamily="34" charset="0"/>
              </a:rPr>
              <a:t> method that makes measurements at the surface of the skin</a:t>
            </a:r>
          </a:p>
          <a:p>
            <a:pPr marL="171450" marR="0" lvl="0" indent="-171450" algn="l" defTabSz="96634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Waveform consists of </a:t>
            </a:r>
            <a:r>
              <a:rPr lang="en-US" sz="1200" b="1" dirty="0"/>
              <a:t>AC component </a:t>
            </a:r>
            <a:r>
              <a:rPr lang="en-US" sz="1200" dirty="0"/>
              <a:t>related to changes in </a:t>
            </a:r>
            <a:r>
              <a:rPr lang="en-US" sz="1200" b="1" dirty="0"/>
              <a:t>blood flow </a:t>
            </a:r>
            <a:r>
              <a:rPr lang="en-US" sz="1200" dirty="0"/>
              <a:t>and </a:t>
            </a:r>
            <a:r>
              <a:rPr lang="en-US" sz="1200" b="1" dirty="0"/>
              <a:t>varying DC “</a:t>
            </a:r>
            <a:r>
              <a:rPr lang="en-US" sz="1200" b="0" dirty="0"/>
              <a:t>baseline</a:t>
            </a:r>
            <a:r>
              <a:rPr lang="en-US" sz="1200" dirty="0"/>
              <a:t>” related to </a:t>
            </a:r>
            <a:r>
              <a:rPr lang="en-US" sz="1200" b="1" dirty="0"/>
              <a:t>respiration</a:t>
            </a:r>
          </a:p>
          <a:p>
            <a:pPr marL="171450" marR="0" lvl="0" indent="-171450" algn="l" defTabSz="96634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High peek </a:t>
            </a:r>
            <a:r>
              <a:rPr lang="en-US" sz="1200" b="0" dirty="0"/>
              <a:t>identified with </a:t>
            </a:r>
            <a:r>
              <a:rPr lang="en-US" sz="1200" b="1" dirty="0"/>
              <a:t>systolic</a:t>
            </a:r>
          </a:p>
          <a:p>
            <a:pPr marL="171450" marR="0" lvl="0" indent="-171450" algn="l" defTabSz="96634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Low peek </a:t>
            </a:r>
            <a:r>
              <a:rPr lang="en-US" sz="1200" b="0" dirty="0"/>
              <a:t>identified with </a:t>
            </a:r>
            <a:r>
              <a:rPr lang="en-US" sz="1200" b="1" dirty="0"/>
              <a:t>diastolic</a:t>
            </a:r>
            <a:endParaRPr lang="he-IL" sz="1200" b="1" dirty="0"/>
          </a:p>
          <a:p>
            <a:pPr marL="0" indent="0" algn="l" defTabSz="966343">
              <a:buFont typeface="Arial" panose="020B0604020202020204" pitchFamily="34" charset="0"/>
              <a:buNone/>
              <a:defRPr/>
            </a:pPr>
            <a:endParaRPr lang="en-US" sz="1200" b="0" i="0" kern="1200" dirty="0">
              <a:solidFill>
                <a:schemeClr val="tx1"/>
              </a:solidFill>
              <a:effectLst/>
              <a:latin typeface="+mn-lt"/>
              <a:ea typeface="+mn-ea"/>
              <a:cs typeface="Tahoma" panose="020B0604030504040204" pitchFamily="34" charset="0"/>
            </a:endParaRPr>
          </a:p>
          <a:p>
            <a:pPr marL="171450" indent="-171450" algn="l" defTabSz="966343">
              <a:buFont typeface="Arial" panose="020B0604020202020204" pitchFamily="34" charset="0"/>
              <a:buChar char="•"/>
              <a:defRPr/>
            </a:pPr>
            <a:endParaRPr lang="en-US" sz="1200" b="0" i="0" kern="1200" dirty="0">
              <a:solidFill>
                <a:schemeClr val="tx1"/>
              </a:solidFill>
              <a:effectLst/>
              <a:latin typeface="+mn-lt"/>
              <a:ea typeface="+mn-ea"/>
              <a:cs typeface="Tahoma" panose="020B0604030504040204" pitchFamily="34" charset="0"/>
            </a:endParaRPr>
          </a:p>
          <a:p>
            <a:pPr marL="285750" indent="-285750" algn="l" defTabSz="966343">
              <a:buFont typeface="Arial" panose="020B0604020202020204" pitchFamily="34" charset="0"/>
              <a:buChar char="•"/>
              <a:defRPr/>
            </a:pPr>
            <a:endParaRPr lang="en-US" sz="1400" dirty="0">
              <a:effectLst/>
            </a:endParaRPr>
          </a:p>
          <a:p>
            <a:pPr marL="285750" indent="-285750" algn="l" defTabSz="966343">
              <a:buFont typeface="Arial" panose="020B0604020202020204" pitchFamily="34" charset="0"/>
              <a:buChar char="•"/>
              <a:defRPr/>
            </a:pPr>
            <a:endParaRPr lang="en-US" sz="1300" dirty="0"/>
          </a:p>
          <a:p>
            <a:pPr algn="l" defTabSz="966343">
              <a:defRPr/>
            </a:pPr>
            <a:endParaRPr lang="he-IL"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6</a:t>
            </a:fld>
            <a:endParaRPr lang="he-IL" dirty="0"/>
          </a:p>
        </p:txBody>
      </p:sp>
    </p:spTree>
    <p:extLst>
      <p:ext uri="{BB962C8B-B14F-4D97-AF65-F5344CB8AC3E}">
        <p14:creationId xmlns:p14="http://schemas.microsoft.com/office/powerpoint/2010/main" val="2634129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sz="1400" b="1" dirty="0">
                <a:effectLst/>
              </a:rPr>
              <a:t>Obtaining PPG Signals</a:t>
            </a:r>
          </a:p>
          <a:p>
            <a:pPr marL="0" indent="0" algn="l" rtl="0">
              <a:buFont typeface="Arial" panose="020B0604020202020204" pitchFamily="34" charset="0"/>
              <a:buNone/>
            </a:pPr>
            <a:endParaRPr lang="en-US" sz="1400" dirty="0">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PPG is obtained by illuminating the skin with the light and then measuring the amount of light either transmitted or reflected to a photodetector</a:t>
            </a:r>
            <a:r>
              <a:rPr lang="he-IL" sz="1400" dirty="0"/>
              <a:t> </a:t>
            </a:r>
            <a:r>
              <a:rPr lang="en-US" sz="1400" dirty="0"/>
              <a:t>converted to DC and results the PPG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Because blood promotes swallowing higher than other tissues (skin, bone, etc.) changes in blood flow translate into changes in the signal of PPG (about 2 percent of light intensity).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The use of two wavelengths red and infrared can reveal, through the ratio of the ingestion of these wavelengths to Hemoglobin, the blood oxygen level and allows to draw conclusions about the “baseline” signal.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Two ways to detect the PPG signal: transmission and reflective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Main device: Oximeter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t>“We want to simulate the same idea with the smartphone camera and its flash …”</a:t>
            </a:r>
            <a:endParaRPr lang="en-US" sz="1400" b="1" dirty="0">
              <a:effectLst/>
            </a:endParaRPr>
          </a:p>
          <a:p>
            <a:pPr marL="0" indent="0" algn="l" rtl="0">
              <a:buFont typeface="Arial" panose="020B0604020202020204" pitchFamily="34" charset="0"/>
              <a:buNone/>
            </a:pPr>
            <a:endParaRPr lang="he-IL" sz="130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7</a:t>
            </a:fld>
            <a:endParaRPr lang="he-IL" dirty="0"/>
          </a:p>
        </p:txBody>
      </p:sp>
    </p:spTree>
    <p:extLst>
      <p:ext uri="{BB962C8B-B14F-4D97-AF65-F5344CB8AC3E}">
        <p14:creationId xmlns:p14="http://schemas.microsoft.com/office/powerpoint/2010/main" val="4004403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“We want to simulate the same idea with the smartphone camera and its flash …”</a:t>
            </a:r>
            <a:endParaRPr lang="en-US" sz="1200" b="1"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he-IL"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he-IL" dirty="0"/>
              <a:t> </a:t>
            </a:r>
            <a:r>
              <a:rPr lang="en-US" dirty="0"/>
              <a:t>Smartphones are already possessed by most people at all age’s range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Accessibility – unlike reliable home BP devices, smartphones are compact and mobile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Simple operation – Using your personal smartphone’s camera requires no instruction at 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No additional costs  - Saves the costs of purchasing a BP separate product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rtl="0"/>
            <a:endParaRPr lang="en-US" dirty="0"/>
          </a:p>
          <a:p>
            <a:pPr rtl="0"/>
            <a:endParaRPr lang="en-US" dirty="0"/>
          </a:p>
        </p:txBody>
      </p:sp>
      <p:sp>
        <p:nvSpPr>
          <p:cNvPr id="4" name="Slide Number Placeholder 3"/>
          <p:cNvSpPr>
            <a:spLocks noGrp="1"/>
          </p:cNvSpPr>
          <p:nvPr>
            <p:ph type="sldNum" sz="quarter" idx="5"/>
          </p:nvPr>
        </p:nvSpPr>
        <p:spPr/>
        <p:txBody>
          <a:bodyPr/>
          <a:lstStyle/>
          <a:p>
            <a:pPr rtl="1"/>
            <a:fld id="{68322CDD-9D6C-4F63-9EC2-648226624108}" type="slidenum">
              <a:rPr lang="he-IL" smtClean="0"/>
              <a:pPr rtl="1"/>
              <a:t>8</a:t>
            </a:fld>
            <a:endParaRPr lang="he-IL" dirty="0"/>
          </a:p>
        </p:txBody>
      </p:sp>
    </p:spTree>
    <p:extLst>
      <p:ext uri="{BB962C8B-B14F-4D97-AF65-F5344CB8AC3E}">
        <p14:creationId xmlns:p14="http://schemas.microsoft.com/office/powerpoint/2010/main" val="1362005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b="1" baseline="0" dirty="0"/>
              <a:t>1</a:t>
            </a:r>
            <a:r>
              <a:rPr lang="en-US" b="1" baseline="30000" dirty="0"/>
              <a:t>st</a:t>
            </a:r>
            <a:r>
              <a:rPr lang="en-US" b="1" baseline="0" dirty="0"/>
              <a:t> stage </a:t>
            </a:r>
            <a:r>
              <a:rPr lang="en-US" b="0" baseline="0" dirty="0"/>
              <a:t>– Smartphone’s Fingertip shot with flash on, resulting with a video</a:t>
            </a:r>
          </a:p>
          <a:p>
            <a:pPr marL="0" indent="0" algn="l" rtl="0">
              <a:buFont typeface="Arial" panose="020B0604020202020204" pitchFamily="34" charset="0"/>
              <a:buNone/>
            </a:pPr>
            <a:r>
              <a:rPr lang="en-US" b="1" baseline="0" dirty="0"/>
              <a:t>2</a:t>
            </a:r>
            <a:r>
              <a:rPr lang="en-US" b="1" baseline="30000" dirty="0"/>
              <a:t>nd</a:t>
            </a:r>
            <a:r>
              <a:rPr lang="en-US" b="1" baseline="0" dirty="0"/>
              <a:t> stage </a:t>
            </a:r>
            <a:r>
              <a:rPr lang="en-US" b="0" baseline="0" dirty="0"/>
              <a:t>- Extract the PPG signal out of the video, using various techniques that will be described below</a:t>
            </a:r>
          </a:p>
          <a:p>
            <a:pPr marL="0" indent="0" algn="l" rtl="0">
              <a:buFont typeface="Arial" panose="020B0604020202020204" pitchFamily="34" charset="0"/>
              <a:buNone/>
            </a:pPr>
            <a:r>
              <a:rPr lang="en-US" b="1" baseline="0" dirty="0"/>
              <a:t>3</a:t>
            </a:r>
            <a:r>
              <a:rPr lang="en-US" b="1" baseline="30000" dirty="0"/>
              <a:t>rd</a:t>
            </a:r>
            <a:r>
              <a:rPr lang="en-US" b="1" baseline="0" dirty="0"/>
              <a:t> stage </a:t>
            </a:r>
            <a:r>
              <a:rPr lang="en-US" b="0" baseline="0" dirty="0"/>
              <a:t>- The signal is extracted for learning, and with the aid of a learning system (e.g. a network of neurons) we obtain the blood pressure value</a:t>
            </a:r>
          </a:p>
          <a:p>
            <a:pPr marL="0" indent="0" algn="l" rtl="0">
              <a:buFont typeface="Arial" panose="020B0604020202020204" pitchFamily="34" charset="0"/>
              <a:buNone/>
            </a:pPr>
            <a:endParaRPr lang="en-US" b="0" baseline="0" dirty="0"/>
          </a:p>
          <a:p>
            <a:pPr marL="0" indent="0" algn="l" rtl="0">
              <a:buFont typeface="Arial" panose="020B0604020202020204" pitchFamily="34" charset="0"/>
              <a:buNone/>
            </a:pPr>
            <a:r>
              <a:rPr lang="en-US" b="1" baseline="0" dirty="0"/>
              <a:t>Video to PPG requirements</a:t>
            </a:r>
          </a:p>
          <a:p>
            <a:pPr marL="181189" indent="-181189" algn="l" rtl="0">
              <a:buFont typeface="Arial" panose="020B0604020202020204" pitchFamily="34" charset="0"/>
              <a:buChar char="•"/>
            </a:pPr>
            <a:r>
              <a:rPr lang="en-US" b="0" baseline="0" dirty="0"/>
              <a:t>We should note that environmental interruptions may accrue, therefore the method should be robust in various conditions(light, noise etc.)</a:t>
            </a:r>
          </a:p>
          <a:p>
            <a:pPr marL="181189" indent="-181189" algn="l" rtl="0">
              <a:buFont typeface="Arial" panose="020B0604020202020204" pitchFamily="34" charset="0"/>
              <a:buChar char="•"/>
            </a:pPr>
            <a:r>
              <a:rPr lang="en-US" b="0" baseline="0" dirty="0"/>
              <a:t>Minimum relying on user’s proper use</a:t>
            </a:r>
          </a:p>
          <a:p>
            <a:pPr marL="0" indent="0" algn="l" rtl="0">
              <a:buFont typeface="Arial" panose="020B0604020202020204" pitchFamily="34" charset="0"/>
              <a:buNone/>
            </a:pPr>
            <a:r>
              <a:rPr lang="en-US" b="0" baseline="0" dirty="0"/>
              <a:t>Points mentioned are </a:t>
            </a:r>
            <a:r>
              <a:rPr lang="en-US" b="1" baseline="0" dirty="0"/>
              <a:t>crucial</a:t>
            </a:r>
            <a:r>
              <a:rPr lang="en-US" b="0" baseline="0" dirty="0"/>
              <a:t> given the fact people will use it under </a:t>
            </a:r>
            <a:r>
              <a:rPr lang="en-US" b="1" baseline="0" dirty="0"/>
              <a:t>varying conditions</a:t>
            </a:r>
            <a:r>
              <a:rPr lang="en-US" b="0" baseline="0" dirty="0"/>
              <a:t> and it should stay </a:t>
            </a:r>
            <a:r>
              <a:rPr lang="en-US" b="1" baseline="0" dirty="0"/>
              <a:t>accurate</a:t>
            </a:r>
            <a:endParaRPr lang="he-IL" b="1" baseline="0" dirty="0"/>
          </a:p>
        </p:txBody>
      </p:sp>
      <p:sp>
        <p:nvSpPr>
          <p:cNvPr id="4" name="מציין מיקום של מספר שקופית 3"/>
          <p:cNvSpPr>
            <a:spLocks noGrp="1"/>
          </p:cNvSpPr>
          <p:nvPr>
            <p:ph type="sldNum" sz="quarter" idx="10"/>
          </p:nvPr>
        </p:nvSpPr>
        <p:spPr/>
        <p:txBody>
          <a:bodyPr/>
          <a:lstStyle/>
          <a:p>
            <a:pPr rtl="1"/>
            <a:fld id="{68322CDD-9D6C-4F63-9EC2-648226624108}" type="slidenum">
              <a:rPr lang="he-IL" smtClean="0"/>
              <a:pPr rtl="1"/>
              <a:t>9</a:t>
            </a:fld>
            <a:endParaRPr lang="he-IL" dirty="0"/>
          </a:p>
        </p:txBody>
      </p:sp>
    </p:spTree>
    <p:extLst>
      <p:ext uri="{BB962C8B-B14F-4D97-AF65-F5344CB8AC3E}">
        <p14:creationId xmlns:p14="http://schemas.microsoft.com/office/powerpoint/2010/main" val="3577959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3625805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2912300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22421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4162769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2138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1141740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3106494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3493727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תוכן עם כיתוב">
    <p:spTree>
      <p:nvGrpSpPr>
        <p:cNvPr id="1" name=""/>
        <p:cNvGrpSpPr/>
        <p:nvPr/>
      </p:nvGrpSpPr>
      <p:grpSpPr>
        <a:xfrm>
          <a:off x="0" y="0"/>
          <a:ext cx="0" cy="0"/>
          <a:chOff x="0" y="0"/>
          <a:chExt cx="0" cy="0"/>
        </a:xfrm>
      </p:grpSpPr>
      <p:pic>
        <p:nvPicPr>
          <p:cNvPr id="9" name="תמונה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flipH="1">
            <a:off x="0" y="283"/>
            <a:ext cx="4435717" cy="6856286"/>
          </a:xfrm>
          <a:prstGeom prst="rect">
            <a:avLst/>
          </a:prstGeom>
        </p:spPr>
      </p:pic>
      <p:sp>
        <p:nvSpPr>
          <p:cNvPr id="10" name="מלבן 9"/>
          <p:cNvSpPr/>
          <p:nvPr userDrawn="1"/>
        </p:nvSpPr>
        <p:spPr>
          <a:xfrm>
            <a:off x="44386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cs typeface="Tahoma" panose="020B0604030504040204" pitchFamily="34" charset="0"/>
            </a:endParaRPr>
          </a:p>
        </p:txBody>
      </p:sp>
      <p:sp>
        <p:nvSpPr>
          <p:cNvPr id="11" name="מלבן 10"/>
          <p:cNvSpPr/>
          <p:nvPr userDrawn="1"/>
        </p:nvSpPr>
        <p:spPr>
          <a:xfrm>
            <a:off x="4452846"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cs typeface="Tahoma" panose="020B0604030504040204" pitchFamily="34" charset="0"/>
            </a:endParaRPr>
          </a:p>
        </p:txBody>
      </p:sp>
      <p:sp>
        <p:nvSpPr>
          <p:cNvPr id="3" name="מציין מיקום תוכן 2"/>
          <p:cNvSpPr>
            <a:spLocks noGrp="1"/>
          </p:cNvSpPr>
          <p:nvPr>
            <p:ph idx="1"/>
          </p:nvPr>
        </p:nvSpPr>
        <p:spPr>
          <a:xfrm>
            <a:off x="5273893" y="685226"/>
            <a:ext cx="6126480" cy="5486400"/>
          </a:xfrm>
        </p:spPr>
        <p:txBody>
          <a:bodyPr>
            <a:normAutofit/>
          </a:bodyPr>
          <a:lstStyle>
            <a:lvl1pPr algn="r" latinLnBrk="0">
              <a:defRPr lang="he-IL" sz="2000"/>
            </a:lvl1pPr>
            <a:lvl2pPr algn="r" latinLnBrk="0">
              <a:defRPr lang="he-IL" sz="1800"/>
            </a:lvl2pPr>
            <a:lvl3pPr algn="r" latinLnBrk="0">
              <a:defRPr lang="he-IL" sz="1600"/>
            </a:lvl3pPr>
            <a:lvl4pPr algn="r" latinLnBrk="0">
              <a:defRPr lang="he-IL" sz="1400"/>
            </a:lvl4pPr>
            <a:lvl5pPr algn="r" latinLnBrk="0">
              <a:defRPr lang="he-IL" sz="1400"/>
            </a:lvl5pPr>
            <a:lvl6pPr algn="r" latinLnBrk="0">
              <a:defRPr lang="he-IL" sz="2000"/>
            </a:lvl6pPr>
            <a:lvl7pPr algn="r" latinLnBrk="0">
              <a:defRPr lang="he-IL" sz="2000"/>
            </a:lvl7pPr>
            <a:lvl8pPr algn="r" latinLnBrk="0">
              <a:defRPr lang="he-IL" sz="2000"/>
            </a:lvl8pPr>
            <a:lvl9pPr algn="r" latinLnBrk="0">
              <a:defRPr lang="he-IL" sz="2000"/>
            </a:lvl9pPr>
          </a:lstStyle>
          <a:p>
            <a:pPr lvl="0" algn="r" rtl="1"/>
            <a:r>
              <a:rPr lang="he-IL"/>
              <a:t>לחץ כדי לערוך סגנונות טקסט של תבנית בסיס</a:t>
            </a:r>
          </a:p>
          <a:p>
            <a:pPr lvl="1" algn="r" rtl="1"/>
            <a:r>
              <a:rPr lang="he-IL"/>
              <a:t>רמה שנייה</a:t>
            </a:r>
          </a:p>
          <a:p>
            <a:pPr lvl="2" algn="r" rtl="1"/>
            <a:r>
              <a:rPr lang="he-IL"/>
              <a:t>רמה שלישית</a:t>
            </a:r>
          </a:p>
          <a:p>
            <a:pPr lvl="3" algn="r" rtl="1"/>
            <a:r>
              <a:rPr lang="he-IL"/>
              <a:t>רמה רביעית</a:t>
            </a:r>
          </a:p>
          <a:p>
            <a:pPr lvl="4" algn="r" rtl="1"/>
            <a:r>
              <a:rPr lang="he-IL"/>
              <a:t>רמה חמישית</a:t>
            </a:r>
          </a:p>
        </p:txBody>
      </p:sp>
      <p:sp>
        <p:nvSpPr>
          <p:cNvPr id="5" name="מציין מיקום תאריך 4"/>
          <p:cNvSpPr>
            <a:spLocks noGrp="1"/>
          </p:cNvSpPr>
          <p:nvPr>
            <p:ph type="dt" sz="half" idx="10"/>
          </p:nvPr>
        </p:nvSpPr>
        <p:spPr/>
        <p:txBody>
          <a:bodyPr/>
          <a:lstStyle/>
          <a:p>
            <a:pPr algn="r" rtl="1"/>
            <a:endParaRPr lang="he-IL"/>
          </a:p>
        </p:txBody>
      </p:sp>
      <p:sp>
        <p:nvSpPr>
          <p:cNvPr id="6" name="מציין מיקום כותרת תחתונה 5"/>
          <p:cNvSpPr>
            <a:spLocks noGrp="1"/>
          </p:cNvSpPr>
          <p:nvPr>
            <p:ph type="ftr" sz="quarter" idx="11"/>
          </p:nvPr>
        </p:nvSpPr>
        <p:spPr/>
        <p:txBody>
          <a:bodyPr/>
          <a:lstStyle/>
          <a:p>
            <a:pPr algn="r" rtl="1"/>
            <a:endParaRPr lang="he-IL"/>
          </a:p>
        </p:txBody>
      </p:sp>
      <p:sp>
        <p:nvSpPr>
          <p:cNvPr id="7" name="מציין מיקום מספר שקופית 6"/>
          <p:cNvSpPr>
            <a:spLocks noGrp="1"/>
          </p:cNvSpPr>
          <p:nvPr>
            <p:ph type="sldNum" sz="quarter" idx="12"/>
          </p:nvPr>
        </p:nvSpPr>
        <p:spPr/>
        <p:txBody>
          <a:bodyPr/>
          <a:lstStyle/>
          <a:p>
            <a:pPr algn="r" rtl="1"/>
            <a:fld id="{E31375A4-56A4-47D6-9801-1991572033F7}" type="slidenum">
              <a:t>‹#›</a:t>
            </a:fld>
            <a:endParaRPr lang="he-IL"/>
          </a:p>
        </p:txBody>
      </p:sp>
      <p:sp>
        <p:nvSpPr>
          <p:cNvPr id="12" name="כותרת 1"/>
          <p:cNvSpPr>
            <a:spLocks noGrp="1"/>
          </p:cNvSpPr>
          <p:nvPr>
            <p:ph type="title"/>
          </p:nvPr>
        </p:nvSpPr>
        <p:spPr>
          <a:xfrm>
            <a:off x="486701" y="2514600"/>
            <a:ext cx="3474720" cy="1600200"/>
          </a:xfrm>
        </p:spPr>
        <p:txBody>
          <a:bodyPr anchor="b">
            <a:normAutofit/>
          </a:bodyPr>
          <a:lstStyle>
            <a:lvl1pPr algn="r" latinLnBrk="0">
              <a:defRPr lang="he-IL" sz="2800"/>
            </a:lvl1pPr>
          </a:lstStyle>
          <a:p>
            <a:pPr algn="r" rtl="1"/>
            <a:r>
              <a:rPr lang="he-IL"/>
              <a:t>לחץ כדי לערוך סגנון כותרת של תבנית בסיס</a:t>
            </a:r>
            <a:endParaRPr lang="he-IL" dirty="0"/>
          </a:p>
        </p:txBody>
      </p:sp>
      <p:sp>
        <p:nvSpPr>
          <p:cNvPr id="13" name="מציין מיקום טקסט 3"/>
          <p:cNvSpPr>
            <a:spLocks noGrp="1"/>
          </p:cNvSpPr>
          <p:nvPr>
            <p:ph type="body" sz="half" idx="2"/>
          </p:nvPr>
        </p:nvSpPr>
        <p:spPr>
          <a:xfrm>
            <a:off x="486701" y="4343400"/>
            <a:ext cx="3474720" cy="1188720"/>
          </a:xfrm>
        </p:spPr>
        <p:txBody>
          <a:bodyPr>
            <a:normAutofit/>
          </a:bodyPr>
          <a:lstStyle>
            <a:lvl1pPr marL="0" indent="0" algn="r" latinLnBrk="0">
              <a:spcBef>
                <a:spcPts val="800"/>
              </a:spcBef>
              <a:buNone/>
              <a:defRPr lang="he-IL" sz="1600"/>
            </a:lvl1pPr>
            <a:lvl2pPr marL="457200" indent="0" algn="r" latinLnBrk="0">
              <a:buNone/>
              <a:defRPr lang="he-IL" sz="1400"/>
            </a:lvl2pPr>
            <a:lvl3pPr marL="914400" indent="0" algn="r" latinLnBrk="0">
              <a:buNone/>
              <a:defRPr lang="he-IL" sz="1200"/>
            </a:lvl3pPr>
            <a:lvl4pPr marL="1371600" indent="0" algn="r" latinLnBrk="0">
              <a:buNone/>
              <a:defRPr lang="he-IL" sz="1000"/>
            </a:lvl4pPr>
            <a:lvl5pPr marL="1828800" indent="0" algn="r" latinLnBrk="0">
              <a:buNone/>
              <a:defRPr lang="he-IL" sz="1000"/>
            </a:lvl5pPr>
            <a:lvl6pPr marL="2286000" indent="0" algn="r" latinLnBrk="0">
              <a:buNone/>
              <a:defRPr lang="he-IL" sz="1000"/>
            </a:lvl6pPr>
            <a:lvl7pPr marL="2743200" indent="0" algn="r" latinLnBrk="0">
              <a:buNone/>
              <a:defRPr lang="he-IL" sz="1000"/>
            </a:lvl7pPr>
            <a:lvl8pPr marL="3200400" indent="0" algn="r" latinLnBrk="0">
              <a:buNone/>
              <a:defRPr lang="he-IL" sz="1000"/>
            </a:lvl8pPr>
            <a:lvl9pPr marL="3657600" indent="0" algn="r" latinLnBrk="0">
              <a:buNone/>
              <a:defRPr lang="he-IL" sz="1000"/>
            </a:lvl9pPr>
          </a:lstStyle>
          <a:p>
            <a:pPr lvl="0" algn="r" rtl="1"/>
            <a:r>
              <a:rPr lang="he-IL"/>
              <a:t>לחץ כדי לערוך סגנונות טקסט של תבנית בסיס</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2452426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1"/>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2603061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1"/>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65829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1"/>
            <a:endParaRPr lang="he-IL" dirty="0"/>
          </a:p>
        </p:txBody>
      </p:sp>
      <p:sp>
        <p:nvSpPr>
          <p:cNvPr id="8" name="Footer Placeholder 7"/>
          <p:cNvSpPr>
            <a:spLocks noGrp="1"/>
          </p:cNvSpPr>
          <p:nvPr>
            <p:ph type="ftr" sz="quarter" idx="11"/>
          </p:nvPr>
        </p:nvSpPr>
        <p:spPr/>
        <p:txBody>
          <a:bodyPr/>
          <a:lstStyle/>
          <a:p>
            <a:pPr rtl="1"/>
            <a:endParaRPr lang="he-IL" dirty="0"/>
          </a:p>
        </p:txBody>
      </p:sp>
      <p:sp>
        <p:nvSpPr>
          <p:cNvPr id="9" name="Slide Number Placeholder 8"/>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251691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1"/>
            <a:endParaRPr lang="he-IL" dirty="0"/>
          </a:p>
        </p:txBody>
      </p:sp>
      <p:sp>
        <p:nvSpPr>
          <p:cNvPr id="4" name="Footer Placeholder 3"/>
          <p:cNvSpPr>
            <a:spLocks noGrp="1"/>
          </p:cNvSpPr>
          <p:nvPr>
            <p:ph type="ftr" sz="quarter" idx="11"/>
          </p:nvPr>
        </p:nvSpPr>
        <p:spPr/>
        <p:txBody>
          <a:bodyPr/>
          <a:lstStyle/>
          <a:p>
            <a:pPr rtl="1"/>
            <a:endParaRPr lang="he-IL" dirty="0"/>
          </a:p>
        </p:txBody>
      </p:sp>
      <p:sp>
        <p:nvSpPr>
          <p:cNvPr id="5" name="Slide Number Placeholder 4"/>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19033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1"/>
            <a:endParaRPr lang="he-IL" dirty="0"/>
          </a:p>
        </p:txBody>
      </p:sp>
      <p:sp>
        <p:nvSpPr>
          <p:cNvPr id="3" name="Footer Placeholder 2"/>
          <p:cNvSpPr>
            <a:spLocks noGrp="1"/>
          </p:cNvSpPr>
          <p:nvPr>
            <p:ph type="ftr" sz="quarter" idx="11"/>
          </p:nvPr>
        </p:nvSpPr>
        <p:spPr/>
        <p:txBody>
          <a:bodyPr/>
          <a:lstStyle/>
          <a:p>
            <a:pPr rtl="1"/>
            <a:endParaRPr lang="he-IL" dirty="0"/>
          </a:p>
        </p:txBody>
      </p:sp>
      <p:sp>
        <p:nvSpPr>
          <p:cNvPr id="4" name="Slide Number Placeholder 3"/>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444043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1"/>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1600297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1"/>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fld id="{E31375A4-56A4-47D6-9801-1991572033F7}" type="slidenum">
              <a:rPr lang="he-IL" smtClean="0"/>
              <a:pPr/>
              <a:t>‹#›</a:t>
            </a:fld>
            <a:endParaRPr lang="he-IL" dirty="0"/>
          </a:p>
        </p:txBody>
      </p:sp>
    </p:spTree>
    <p:extLst>
      <p:ext uri="{BB962C8B-B14F-4D97-AF65-F5344CB8AC3E}">
        <p14:creationId xmlns:p14="http://schemas.microsoft.com/office/powerpoint/2010/main" val="3441625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1"/>
            <a:endParaRPr lang="he-IL"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1"/>
            <a:endParaRPr lang="he-IL"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31375A4-56A4-47D6-9801-1991572033F7}" type="slidenum">
              <a:rPr lang="he-IL" smtClean="0"/>
              <a:pPr/>
              <a:t>‹#›</a:t>
            </a:fld>
            <a:endParaRPr lang="he-IL" dirty="0"/>
          </a:p>
        </p:txBody>
      </p:sp>
      <p:sp>
        <p:nvSpPr>
          <p:cNvPr id="18" name="מלבן 8">
            <a:extLst>
              <a:ext uri="{FF2B5EF4-FFF2-40B4-BE49-F238E27FC236}">
                <a16:creationId xmlns:a16="http://schemas.microsoft.com/office/drawing/2014/main" id="{1D8CEC89-7835-41F3-B9F1-48DAF18545C5}"/>
              </a:ext>
            </a:extLst>
          </p:cNvPr>
          <p:cNvSpPr/>
          <p:nvPr userDrawn="1"/>
        </p:nvSpPr>
        <p:spPr>
          <a:xfrm>
            <a:off x="0" y="6257036"/>
            <a:ext cx="12192000" cy="54864"/>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cs typeface="Tahoma" panose="020B0604030504040204" pitchFamily="34" charset="0"/>
            </a:endParaRPr>
          </a:p>
        </p:txBody>
      </p:sp>
      <p:sp>
        <p:nvSpPr>
          <p:cNvPr id="19" name="מלבן 7">
            <a:extLst>
              <a:ext uri="{FF2B5EF4-FFF2-40B4-BE49-F238E27FC236}">
                <a16:creationId xmlns:a16="http://schemas.microsoft.com/office/drawing/2014/main" id="{FA2570D7-AAA5-4E0D-A484-28CC8E808BE8}"/>
              </a:ext>
            </a:extLst>
          </p:cNvPr>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cs typeface="Tahoma" panose="020B0604030504040204" pitchFamily="34" charset="0"/>
            </a:endParaRPr>
          </a:p>
        </p:txBody>
      </p:sp>
    </p:spTree>
    <p:extLst>
      <p:ext uri="{BB962C8B-B14F-4D97-AF65-F5344CB8AC3E}">
        <p14:creationId xmlns:p14="http://schemas.microsoft.com/office/powerpoint/2010/main" val="705967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65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1066800" y="962737"/>
            <a:ext cx="10058400" cy="2743200"/>
          </a:xfrm>
        </p:spPr>
        <p:txBody>
          <a:bodyPr>
            <a:normAutofit/>
          </a:bodyPr>
          <a:lstStyle/>
          <a:p>
            <a:pPr algn="l" rtl="0"/>
            <a:r>
              <a:rPr lang="en-US" sz="5400" b="1" u="sng" dirty="0">
                <a:solidFill>
                  <a:schemeClr val="tx1"/>
                </a:solidFill>
              </a:rPr>
              <a:t>Blood Pressure Estimation using a Smartphone Camera</a:t>
            </a:r>
            <a:endParaRPr lang="he-IL" sz="5400" b="1" u="sng" dirty="0">
              <a:solidFill>
                <a:schemeClr val="tx1"/>
              </a:solidFill>
            </a:endParaRPr>
          </a:p>
        </p:txBody>
      </p:sp>
      <p:sp>
        <p:nvSpPr>
          <p:cNvPr id="3" name="כותרת משנה 2"/>
          <p:cNvSpPr>
            <a:spLocks noGrp="1"/>
          </p:cNvSpPr>
          <p:nvPr>
            <p:ph type="subTitle" idx="1"/>
          </p:nvPr>
        </p:nvSpPr>
        <p:spPr>
          <a:xfrm>
            <a:off x="1066800" y="3845787"/>
            <a:ext cx="10058400" cy="2409367"/>
          </a:xfrm>
        </p:spPr>
        <p:txBody>
          <a:bodyPr>
            <a:normAutofit lnSpcReduction="10000"/>
          </a:bodyPr>
          <a:lstStyle/>
          <a:p>
            <a:pPr algn="l" rtl="0"/>
            <a:r>
              <a:rPr lang="en-US" sz="2400" dirty="0"/>
              <a:t>Students: Dan Ben David &amp; Topaz Aharon</a:t>
            </a:r>
          </a:p>
          <a:p>
            <a:pPr algn="l" rtl="0"/>
            <a:r>
              <a:rPr lang="en-US" sz="2400" dirty="0"/>
              <a:t>Supervisor: Yair Moshe</a:t>
            </a:r>
          </a:p>
          <a:p>
            <a:pPr algn="l" rtl="0"/>
            <a:endParaRPr lang="en-US" sz="2400" dirty="0"/>
          </a:p>
          <a:p>
            <a:pPr algn="l" rtl="0"/>
            <a:r>
              <a:rPr lang="en-US" sz="2400" dirty="0"/>
              <a:t>Project A</a:t>
            </a:r>
          </a:p>
          <a:p>
            <a:pPr algn="l" rtl="0"/>
            <a:r>
              <a:rPr lang="en-US" sz="2400" dirty="0"/>
              <a:t>Spring, 2020</a:t>
            </a:r>
          </a:p>
        </p:txBody>
      </p:sp>
      <p:sp>
        <p:nvSpPr>
          <p:cNvPr id="7" name="Title 1"/>
          <p:cNvSpPr txBox="1">
            <a:spLocks/>
          </p:cNvSpPr>
          <p:nvPr/>
        </p:nvSpPr>
        <p:spPr>
          <a:xfrm>
            <a:off x="4267200" y="228600"/>
            <a:ext cx="3657600" cy="431967"/>
          </a:xfrm>
          <a:prstGeom prst="rect">
            <a:avLst/>
          </a:prstGeom>
        </p:spPr>
        <p:txBody>
          <a:bodyPr vert="horz" lIns="91440" tIns="45720" rIns="91440" bIns="45720" rtlCol="1" anchor="t">
            <a:normAutofit/>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r>
              <a:rPr lang="en-US" sz="1400" dirty="0">
                <a:solidFill>
                  <a:srgbClr val="002060"/>
                </a:solidFill>
              </a:rPr>
              <a:t>Department of Electrical Engineering</a:t>
            </a:r>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48797"/>
            <a:ext cx="1295400" cy="971550"/>
          </a:xfrm>
          <a:prstGeom prst="rect">
            <a:avLst/>
          </a:prstGeom>
        </p:spPr>
      </p:pic>
      <p:pic>
        <p:nvPicPr>
          <p:cNvPr id="2050" name="Picture 2" descr="http://apr.eew.technion.ac.il/files/2014/04/Technion.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0600" y="265796"/>
            <a:ext cx="3048000" cy="114976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81CCB20-4F10-42E8-948F-F672F506E279}"/>
              </a:ext>
            </a:extLst>
          </p:cNvPr>
          <p:cNvSpPr>
            <a:spLocks noGrp="1"/>
          </p:cNvSpPr>
          <p:nvPr>
            <p:ph type="sldNum" sz="quarter" idx="12"/>
          </p:nvPr>
        </p:nvSpPr>
        <p:spPr/>
        <p:txBody>
          <a:bodyPr/>
          <a:lstStyle/>
          <a:p>
            <a:fld id="{E31375A4-56A4-47D6-9801-1991572033F7}" type="slidenum">
              <a:rPr lang="he-IL" sz="1200" smtClean="0"/>
              <a:pPr/>
              <a:t>1</a:t>
            </a:fld>
            <a:endParaRPr lang="he-IL" sz="1200" dirty="0"/>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35664" y="145727"/>
            <a:ext cx="8596668" cy="1320800"/>
          </a:xfrm>
        </p:spPr>
        <p:txBody>
          <a:bodyPr/>
          <a:lstStyle/>
          <a:p>
            <a:pPr algn="l" rtl="0"/>
            <a:r>
              <a:rPr lang="en-US" dirty="0">
                <a:effectLst/>
              </a:rPr>
              <a:t>Difficulties using Smartphones to capture PPG</a:t>
            </a:r>
            <a:endParaRPr lang="he-IL" dirty="0">
              <a:effectLst/>
            </a:endParaRPr>
          </a:p>
        </p:txBody>
      </p:sp>
      <p:sp>
        <p:nvSpPr>
          <p:cNvPr id="3" name="מציין מיקום תוכן 2"/>
          <p:cNvSpPr>
            <a:spLocks noGrp="1"/>
          </p:cNvSpPr>
          <p:nvPr>
            <p:ph idx="1"/>
          </p:nvPr>
        </p:nvSpPr>
        <p:spPr>
          <a:xfrm>
            <a:off x="241739" y="1384029"/>
            <a:ext cx="11014841" cy="4775034"/>
          </a:xfrm>
        </p:spPr>
        <p:txBody>
          <a:bodyPr>
            <a:normAutofit lnSpcReduction="10000"/>
          </a:bodyPr>
          <a:lstStyle/>
          <a:p>
            <a:pPr marL="45720" indent="0" algn="l" rtl="0">
              <a:buNone/>
            </a:pPr>
            <a:r>
              <a:rPr lang="en-US" sz="2800" b="1" dirty="0"/>
              <a:t>Technological limitations of Smartphones cameras</a:t>
            </a:r>
          </a:p>
          <a:p>
            <a:pPr marL="45720" indent="0" algn="l" rtl="0">
              <a:buNone/>
            </a:pPr>
            <a:endParaRPr lang="en-US" sz="2800" dirty="0"/>
          </a:p>
          <a:p>
            <a:r>
              <a:rPr lang="en-US" sz="2800" dirty="0"/>
              <a:t>White light </a:t>
            </a:r>
            <a:r>
              <a:rPr lang="en-US" sz="2800" b="1" dirty="0"/>
              <a:t>vs</a:t>
            </a:r>
            <a:r>
              <a:rPr lang="en-US" sz="2800" dirty="0"/>
              <a:t> infrared &amp; red lights simultaneously </a:t>
            </a:r>
            <a:endParaRPr lang="he-IL" sz="2800" dirty="0"/>
          </a:p>
          <a:p>
            <a:endParaRPr lang="en-US" sz="2800" dirty="0"/>
          </a:p>
          <a:p>
            <a:r>
              <a:rPr lang="en-US" sz="2800" dirty="0"/>
              <a:t>Sampling rate of 30fps </a:t>
            </a:r>
            <a:r>
              <a:rPr lang="en-US" sz="2800" b="1" dirty="0"/>
              <a:t>vs</a:t>
            </a:r>
            <a:r>
              <a:rPr lang="en-US" sz="2800" dirty="0"/>
              <a:t> 120-3000Hz in clinically devices</a:t>
            </a:r>
            <a:endParaRPr lang="he-IL" sz="2800" dirty="0"/>
          </a:p>
          <a:p>
            <a:endParaRPr lang="en-US" sz="2800" dirty="0"/>
          </a:p>
          <a:p>
            <a:pPr algn="l" rtl="0"/>
            <a:r>
              <a:rPr lang="en-US" sz="2800" dirty="0"/>
              <a:t>Variety of Smartphones(cameras)</a:t>
            </a:r>
            <a:endParaRPr lang="he-IL" sz="2800" dirty="0"/>
          </a:p>
          <a:p>
            <a:pPr algn="l" rtl="0"/>
            <a:endParaRPr lang="en-US" sz="2800" dirty="0"/>
          </a:p>
          <a:p>
            <a:pPr algn="l" rtl="0"/>
            <a:r>
              <a:rPr lang="en-US" sz="2800" dirty="0"/>
              <a:t>Noisy signal</a:t>
            </a:r>
            <a:endParaRPr lang="he-IL" sz="2800" dirty="0"/>
          </a:p>
        </p:txBody>
      </p:sp>
      <p:sp>
        <p:nvSpPr>
          <p:cNvPr id="5" name="Slide Number Placeholder 4">
            <a:extLst>
              <a:ext uri="{FF2B5EF4-FFF2-40B4-BE49-F238E27FC236}">
                <a16:creationId xmlns:a16="http://schemas.microsoft.com/office/drawing/2014/main" id="{42BAAC79-AAEE-4037-925A-97BD8D1245DB}"/>
              </a:ext>
            </a:extLst>
          </p:cNvPr>
          <p:cNvSpPr>
            <a:spLocks noGrp="1"/>
          </p:cNvSpPr>
          <p:nvPr>
            <p:ph type="sldNum" sz="quarter" idx="12"/>
          </p:nvPr>
        </p:nvSpPr>
        <p:spPr>
          <a:xfrm>
            <a:off x="8711243" y="5880588"/>
            <a:ext cx="683339" cy="365125"/>
          </a:xfrm>
        </p:spPr>
        <p:txBody>
          <a:bodyPr/>
          <a:lstStyle/>
          <a:p>
            <a:fld id="{866624E1-FEFF-4E37-A0F7-B5A7C9CA05F3}" type="slidenum">
              <a:rPr lang="he-IL" sz="1200" smtClean="0"/>
              <a:t>10</a:t>
            </a:fld>
            <a:endParaRPr lang="he-IL" sz="1200" dirty="0"/>
          </a:p>
        </p:txBody>
      </p:sp>
    </p:spTree>
    <p:extLst>
      <p:ext uri="{BB962C8B-B14F-4D97-AF65-F5344CB8AC3E}">
        <p14:creationId xmlns:p14="http://schemas.microsoft.com/office/powerpoint/2010/main" val="96286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005" y="0"/>
            <a:ext cx="8596668" cy="1320800"/>
          </a:xfrm>
        </p:spPr>
        <p:txBody>
          <a:bodyPr/>
          <a:lstStyle/>
          <a:p>
            <a:pPr algn="l" rtl="0"/>
            <a:r>
              <a:rPr lang="en-US" dirty="0">
                <a:effectLst/>
              </a:rPr>
              <a:t>Offline</a:t>
            </a:r>
            <a:endParaRPr lang="he-IL" dirty="0">
              <a:effectLst/>
            </a:endParaRPr>
          </a:p>
        </p:txBody>
      </p:sp>
      <p:sp>
        <p:nvSpPr>
          <p:cNvPr id="3" name="Rectangle: Rounded Corners 2">
            <a:extLst>
              <a:ext uri="{FF2B5EF4-FFF2-40B4-BE49-F238E27FC236}">
                <a16:creationId xmlns:a16="http://schemas.microsoft.com/office/drawing/2014/main" id="{0B2968E3-6FA6-44BE-99B5-F2E7174FBED4}"/>
              </a:ext>
            </a:extLst>
          </p:cNvPr>
          <p:cNvSpPr/>
          <p:nvPr/>
        </p:nvSpPr>
        <p:spPr>
          <a:xfrm>
            <a:off x="1541417" y="4663440"/>
            <a:ext cx="1528355" cy="67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 TO PPG signal</a:t>
            </a:r>
          </a:p>
        </p:txBody>
      </p:sp>
      <p:sp>
        <p:nvSpPr>
          <p:cNvPr id="4" name="TextBox 3">
            <a:extLst>
              <a:ext uri="{FF2B5EF4-FFF2-40B4-BE49-F238E27FC236}">
                <a16:creationId xmlns:a16="http://schemas.microsoft.com/office/drawing/2014/main" id="{E214F109-C657-4D9C-9A31-7B1014EA4EAC}"/>
              </a:ext>
            </a:extLst>
          </p:cNvPr>
          <p:cNvSpPr txBox="1"/>
          <p:nvPr/>
        </p:nvSpPr>
        <p:spPr>
          <a:xfrm>
            <a:off x="143692" y="4356743"/>
            <a:ext cx="1645920" cy="646331"/>
          </a:xfrm>
          <a:prstGeom prst="rect">
            <a:avLst/>
          </a:prstGeom>
          <a:noFill/>
        </p:spPr>
        <p:txBody>
          <a:bodyPr wrap="square" rtlCol="0">
            <a:spAutoFit/>
          </a:bodyPr>
          <a:lstStyle/>
          <a:p>
            <a:r>
              <a:rPr lang="en-US" dirty="0"/>
              <a:t>Video from smartphone</a:t>
            </a:r>
          </a:p>
        </p:txBody>
      </p:sp>
      <p:cxnSp>
        <p:nvCxnSpPr>
          <p:cNvPr id="6" name="Straight Arrow Connector 5">
            <a:extLst>
              <a:ext uri="{FF2B5EF4-FFF2-40B4-BE49-F238E27FC236}">
                <a16:creationId xmlns:a16="http://schemas.microsoft.com/office/drawing/2014/main" id="{4DA40ABE-D4F9-4E1C-8C30-55F932FC1123}"/>
              </a:ext>
            </a:extLst>
          </p:cNvPr>
          <p:cNvCxnSpPr>
            <a:cxnSpLocks/>
          </p:cNvCxnSpPr>
          <p:nvPr/>
        </p:nvCxnSpPr>
        <p:spPr>
          <a:xfrm>
            <a:off x="613954" y="5003074"/>
            <a:ext cx="927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9FB4315F-2928-48DE-8132-168618D30814}"/>
              </a:ext>
            </a:extLst>
          </p:cNvPr>
          <p:cNvSpPr/>
          <p:nvPr/>
        </p:nvSpPr>
        <p:spPr>
          <a:xfrm>
            <a:off x="1240972" y="1018205"/>
            <a:ext cx="1528355" cy="67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 data</a:t>
            </a:r>
          </a:p>
        </p:txBody>
      </p:sp>
      <p:sp>
        <p:nvSpPr>
          <p:cNvPr id="21" name="TextBox 20">
            <a:extLst>
              <a:ext uri="{FF2B5EF4-FFF2-40B4-BE49-F238E27FC236}">
                <a16:creationId xmlns:a16="http://schemas.microsoft.com/office/drawing/2014/main" id="{7A76FB05-CC44-43BE-95E5-2292AB160F89}"/>
              </a:ext>
            </a:extLst>
          </p:cNvPr>
          <p:cNvSpPr txBox="1"/>
          <p:nvPr/>
        </p:nvSpPr>
        <p:spPr>
          <a:xfrm>
            <a:off x="143692" y="752650"/>
            <a:ext cx="1267097" cy="646331"/>
          </a:xfrm>
          <a:prstGeom prst="rect">
            <a:avLst/>
          </a:prstGeom>
          <a:noFill/>
        </p:spPr>
        <p:txBody>
          <a:bodyPr wrap="square" rtlCol="0">
            <a:spAutoFit/>
          </a:bodyPr>
          <a:lstStyle/>
          <a:p>
            <a:r>
              <a:rPr lang="en-US" dirty="0"/>
              <a:t>PPG with BP label</a:t>
            </a:r>
          </a:p>
        </p:txBody>
      </p:sp>
      <p:cxnSp>
        <p:nvCxnSpPr>
          <p:cNvPr id="22" name="Straight Arrow Connector 21">
            <a:extLst>
              <a:ext uri="{FF2B5EF4-FFF2-40B4-BE49-F238E27FC236}">
                <a16:creationId xmlns:a16="http://schemas.microsoft.com/office/drawing/2014/main" id="{035B429C-DD8A-45EC-8AA4-70CE393EBB93}"/>
              </a:ext>
            </a:extLst>
          </p:cNvPr>
          <p:cNvCxnSpPr>
            <a:cxnSpLocks/>
          </p:cNvCxnSpPr>
          <p:nvPr/>
        </p:nvCxnSpPr>
        <p:spPr>
          <a:xfrm>
            <a:off x="313509" y="1357839"/>
            <a:ext cx="927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Rounded Corners 24">
            <a:extLst>
              <a:ext uri="{FF2B5EF4-FFF2-40B4-BE49-F238E27FC236}">
                <a16:creationId xmlns:a16="http://schemas.microsoft.com/office/drawing/2014/main" id="{6FFFECD8-2A28-454F-9F83-0A525FF38119}"/>
              </a:ext>
            </a:extLst>
          </p:cNvPr>
          <p:cNvSpPr/>
          <p:nvPr/>
        </p:nvSpPr>
        <p:spPr>
          <a:xfrm>
            <a:off x="3086756" y="1018204"/>
            <a:ext cx="1528355" cy="67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cxnSp>
        <p:nvCxnSpPr>
          <p:cNvPr id="28" name="Straight Arrow Connector 27">
            <a:extLst>
              <a:ext uri="{FF2B5EF4-FFF2-40B4-BE49-F238E27FC236}">
                <a16:creationId xmlns:a16="http://schemas.microsoft.com/office/drawing/2014/main" id="{9B5B68EB-27A7-47CB-9439-DF07F91BD6A4}"/>
              </a:ext>
            </a:extLst>
          </p:cNvPr>
          <p:cNvCxnSpPr>
            <a:cxnSpLocks/>
          </p:cNvCxnSpPr>
          <p:nvPr/>
        </p:nvCxnSpPr>
        <p:spPr>
          <a:xfrm>
            <a:off x="2760445" y="1357838"/>
            <a:ext cx="309327" cy="16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5CB9738-712D-452D-B97D-F0AB139DE486}"/>
              </a:ext>
            </a:extLst>
          </p:cNvPr>
          <p:cNvCxnSpPr>
            <a:cxnSpLocks/>
          </p:cNvCxnSpPr>
          <p:nvPr/>
        </p:nvCxnSpPr>
        <p:spPr>
          <a:xfrm>
            <a:off x="4615111" y="1357838"/>
            <a:ext cx="3879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D0FB81C-3834-4714-959C-458229138CDA}"/>
              </a:ext>
            </a:extLst>
          </p:cNvPr>
          <p:cNvSpPr txBox="1"/>
          <p:nvPr/>
        </p:nvSpPr>
        <p:spPr>
          <a:xfrm>
            <a:off x="5151566" y="1152578"/>
            <a:ext cx="1867988" cy="369332"/>
          </a:xfrm>
          <a:prstGeom prst="rect">
            <a:avLst/>
          </a:prstGeom>
          <a:noFill/>
        </p:spPr>
        <p:txBody>
          <a:bodyPr wrap="square" rtlCol="0">
            <a:spAutoFit/>
          </a:bodyPr>
          <a:lstStyle/>
          <a:p>
            <a:r>
              <a:rPr lang="en-US" b="1" dirty="0"/>
              <a:t>MIMIC Model</a:t>
            </a:r>
          </a:p>
        </p:txBody>
      </p:sp>
      <p:sp>
        <p:nvSpPr>
          <p:cNvPr id="32" name="Rectangle: Rounded Corners 31">
            <a:extLst>
              <a:ext uri="{FF2B5EF4-FFF2-40B4-BE49-F238E27FC236}">
                <a16:creationId xmlns:a16="http://schemas.microsoft.com/office/drawing/2014/main" id="{4FE042D2-191E-4F55-A2A3-3F8718C8D3DA}"/>
              </a:ext>
            </a:extLst>
          </p:cNvPr>
          <p:cNvSpPr/>
          <p:nvPr/>
        </p:nvSpPr>
        <p:spPr>
          <a:xfrm>
            <a:off x="5003074" y="2473428"/>
            <a:ext cx="1528355" cy="679269"/>
          </a:xfrm>
          <a:prstGeom prst="round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Transfer learning  </a:t>
            </a:r>
          </a:p>
        </p:txBody>
      </p:sp>
      <p:cxnSp>
        <p:nvCxnSpPr>
          <p:cNvPr id="33" name="Straight Arrow Connector 32">
            <a:extLst>
              <a:ext uri="{FF2B5EF4-FFF2-40B4-BE49-F238E27FC236}">
                <a16:creationId xmlns:a16="http://schemas.microsoft.com/office/drawing/2014/main" id="{5C6A019B-B426-4793-8F0B-2FBA4271F1B5}"/>
              </a:ext>
            </a:extLst>
          </p:cNvPr>
          <p:cNvCxnSpPr>
            <a:cxnSpLocks/>
            <a:endCxn id="32" idx="0"/>
          </p:cNvCxnSpPr>
          <p:nvPr/>
        </p:nvCxnSpPr>
        <p:spPr>
          <a:xfrm>
            <a:off x="5767252" y="1933230"/>
            <a:ext cx="0" cy="540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94B523D3-47DF-42F7-A26C-1D68181B9B3F}"/>
              </a:ext>
            </a:extLst>
          </p:cNvPr>
          <p:cNvSpPr txBox="1"/>
          <p:nvPr/>
        </p:nvSpPr>
        <p:spPr>
          <a:xfrm>
            <a:off x="3043184" y="2201853"/>
            <a:ext cx="2127670" cy="923330"/>
          </a:xfrm>
          <a:prstGeom prst="rect">
            <a:avLst/>
          </a:prstGeom>
          <a:noFill/>
        </p:spPr>
        <p:txBody>
          <a:bodyPr wrap="square" rtlCol="0">
            <a:spAutoFit/>
          </a:bodyPr>
          <a:lstStyle/>
          <a:p>
            <a:r>
              <a:rPr lang="en-US" b="1" dirty="0"/>
              <a:t>Smartphone </a:t>
            </a:r>
            <a:r>
              <a:rPr lang="en-US" dirty="0"/>
              <a:t>PPG with BP label</a:t>
            </a:r>
          </a:p>
          <a:p>
            <a:endParaRPr lang="en-US" b="1" dirty="0"/>
          </a:p>
        </p:txBody>
      </p:sp>
      <p:cxnSp>
        <p:nvCxnSpPr>
          <p:cNvPr id="36" name="Straight Arrow Connector 35">
            <a:extLst>
              <a:ext uri="{FF2B5EF4-FFF2-40B4-BE49-F238E27FC236}">
                <a16:creationId xmlns:a16="http://schemas.microsoft.com/office/drawing/2014/main" id="{5C2EC4E2-B6EC-49A1-B9FC-59040320D124}"/>
              </a:ext>
            </a:extLst>
          </p:cNvPr>
          <p:cNvCxnSpPr>
            <a:cxnSpLocks/>
          </p:cNvCxnSpPr>
          <p:nvPr/>
        </p:nvCxnSpPr>
        <p:spPr>
          <a:xfrm>
            <a:off x="3131820" y="2813062"/>
            <a:ext cx="18712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336F556-79C9-4506-89A8-2EA9A25DCAC8}"/>
              </a:ext>
            </a:extLst>
          </p:cNvPr>
          <p:cNvCxnSpPr>
            <a:cxnSpLocks/>
          </p:cNvCxnSpPr>
          <p:nvPr/>
        </p:nvCxnSpPr>
        <p:spPr>
          <a:xfrm>
            <a:off x="6544059" y="2802571"/>
            <a:ext cx="3879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כותרת 1">
            <a:extLst>
              <a:ext uri="{FF2B5EF4-FFF2-40B4-BE49-F238E27FC236}">
                <a16:creationId xmlns:a16="http://schemas.microsoft.com/office/drawing/2014/main" id="{9ABE19BF-45D6-4297-8CFD-723E9F8517F8}"/>
              </a:ext>
            </a:extLst>
          </p:cNvPr>
          <p:cNvSpPr txBox="1">
            <a:spLocks/>
          </p:cNvSpPr>
          <p:nvPr/>
        </p:nvSpPr>
        <p:spPr>
          <a:xfrm>
            <a:off x="-6005" y="36044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Online</a:t>
            </a:r>
            <a:endParaRPr lang="he-IL" dirty="0"/>
          </a:p>
        </p:txBody>
      </p:sp>
      <p:cxnSp>
        <p:nvCxnSpPr>
          <p:cNvPr id="41" name="Straight Arrow Connector 40">
            <a:extLst>
              <a:ext uri="{FF2B5EF4-FFF2-40B4-BE49-F238E27FC236}">
                <a16:creationId xmlns:a16="http://schemas.microsoft.com/office/drawing/2014/main" id="{87B6B83B-D298-430C-978A-6BAD11390FAF}"/>
              </a:ext>
            </a:extLst>
          </p:cNvPr>
          <p:cNvCxnSpPr>
            <a:cxnSpLocks/>
            <a:stCxn id="3" idx="3"/>
          </p:cNvCxnSpPr>
          <p:nvPr/>
        </p:nvCxnSpPr>
        <p:spPr>
          <a:xfrm>
            <a:off x="3069772" y="5003075"/>
            <a:ext cx="13977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85FD065D-51B5-48A1-8A85-C8301E1582B7}"/>
              </a:ext>
            </a:extLst>
          </p:cNvPr>
          <p:cNvSpPr txBox="1"/>
          <p:nvPr/>
        </p:nvSpPr>
        <p:spPr>
          <a:xfrm>
            <a:off x="3086756" y="4630816"/>
            <a:ext cx="1645920" cy="369332"/>
          </a:xfrm>
          <a:prstGeom prst="rect">
            <a:avLst/>
          </a:prstGeom>
          <a:noFill/>
        </p:spPr>
        <p:txBody>
          <a:bodyPr wrap="square" rtlCol="0">
            <a:spAutoFit/>
          </a:bodyPr>
          <a:lstStyle/>
          <a:p>
            <a:r>
              <a:rPr lang="en-US" dirty="0"/>
              <a:t>PPG signal</a:t>
            </a:r>
          </a:p>
        </p:txBody>
      </p:sp>
      <p:sp>
        <p:nvSpPr>
          <p:cNvPr id="49" name="Rectangle: Rounded Corners 48">
            <a:extLst>
              <a:ext uri="{FF2B5EF4-FFF2-40B4-BE49-F238E27FC236}">
                <a16:creationId xmlns:a16="http://schemas.microsoft.com/office/drawing/2014/main" id="{51E2E525-1B0B-4FCD-9C08-60FAF4655B78}"/>
              </a:ext>
            </a:extLst>
          </p:cNvPr>
          <p:cNvSpPr/>
          <p:nvPr/>
        </p:nvSpPr>
        <p:spPr>
          <a:xfrm>
            <a:off x="4485074" y="4617043"/>
            <a:ext cx="1437215" cy="783957"/>
          </a:xfrm>
          <a:prstGeom prst="round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 PPG signal</a:t>
            </a:r>
          </a:p>
        </p:txBody>
      </p:sp>
      <p:cxnSp>
        <p:nvCxnSpPr>
          <p:cNvPr id="50" name="Straight Arrow Connector 49">
            <a:extLst>
              <a:ext uri="{FF2B5EF4-FFF2-40B4-BE49-F238E27FC236}">
                <a16:creationId xmlns:a16="http://schemas.microsoft.com/office/drawing/2014/main" id="{E0CB7730-C43B-4D3B-B409-ED6BDE7929E5}"/>
              </a:ext>
            </a:extLst>
          </p:cNvPr>
          <p:cNvCxnSpPr>
            <a:cxnSpLocks/>
            <a:stCxn id="49" idx="3"/>
          </p:cNvCxnSpPr>
          <p:nvPr/>
        </p:nvCxnSpPr>
        <p:spPr>
          <a:xfrm flipV="1">
            <a:off x="5922289" y="5007991"/>
            <a:ext cx="760611" cy="10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Rectangle: Rounded Corners 52">
            <a:extLst>
              <a:ext uri="{FF2B5EF4-FFF2-40B4-BE49-F238E27FC236}">
                <a16:creationId xmlns:a16="http://schemas.microsoft.com/office/drawing/2014/main" id="{BC45AA56-38BE-4F6B-9C18-F16CC04DD265}"/>
              </a:ext>
            </a:extLst>
          </p:cNvPr>
          <p:cNvSpPr/>
          <p:nvPr/>
        </p:nvSpPr>
        <p:spPr>
          <a:xfrm>
            <a:off x="6800913" y="4585775"/>
            <a:ext cx="1993768" cy="844431"/>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Blood Pressure estimation (BP)</a:t>
            </a:r>
            <a:endParaRPr lang="en-US" dirty="0"/>
          </a:p>
        </p:txBody>
      </p:sp>
      <p:sp>
        <p:nvSpPr>
          <p:cNvPr id="44" name="Rectangle: Rounded Corners 43">
            <a:extLst>
              <a:ext uri="{FF2B5EF4-FFF2-40B4-BE49-F238E27FC236}">
                <a16:creationId xmlns:a16="http://schemas.microsoft.com/office/drawing/2014/main" id="{352042CD-C2AE-4A8C-A4E6-DFE9C0554B93}"/>
              </a:ext>
            </a:extLst>
          </p:cNvPr>
          <p:cNvSpPr/>
          <p:nvPr/>
        </p:nvSpPr>
        <p:spPr>
          <a:xfrm>
            <a:off x="143692" y="681182"/>
            <a:ext cx="6558433" cy="1389864"/>
          </a:xfrm>
          <a:prstGeom prst="round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B475DD19-CFD9-4E2C-B057-ADCE4FFAD7AF}"/>
              </a:ext>
            </a:extLst>
          </p:cNvPr>
          <p:cNvSpPr txBox="1"/>
          <p:nvPr/>
        </p:nvSpPr>
        <p:spPr>
          <a:xfrm>
            <a:off x="222266" y="1688362"/>
            <a:ext cx="3452748" cy="369332"/>
          </a:xfrm>
          <a:prstGeom prst="rect">
            <a:avLst/>
          </a:prstGeom>
          <a:noFill/>
        </p:spPr>
        <p:txBody>
          <a:bodyPr wrap="square" rtlCol="0">
            <a:spAutoFit/>
          </a:bodyPr>
          <a:lstStyle/>
          <a:p>
            <a:r>
              <a:rPr lang="en-US" dirty="0">
                <a:solidFill>
                  <a:srgbClr val="00B0F0"/>
                </a:solidFill>
              </a:rPr>
              <a:t>Project B – MIMIC dataset base</a:t>
            </a:r>
          </a:p>
        </p:txBody>
      </p:sp>
      <p:sp>
        <p:nvSpPr>
          <p:cNvPr id="56" name="Rectangle: Rounded Corners 55">
            <a:extLst>
              <a:ext uri="{FF2B5EF4-FFF2-40B4-BE49-F238E27FC236}">
                <a16:creationId xmlns:a16="http://schemas.microsoft.com/office/drawing/2014/main" id="{92F71442-00C7-44A1-B96C-35EBE3016EC5}"/>
              </a:ext>
            </a:extLst>
          </p:cNvPr>
          <p:cNvSpPr/>
          <p:nvPr/>
        </p:nvSpPr>
        <p:spPr>
          <a:xfrm>
            <a:off x="124468" y="4284343"/>
            <a:ext cx="4156588" cy="1336540"/>
          </a:xfrm>
          <a:prstGeom prst="round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EB16CEFE-3166-4C7E-A768-CE8FC851C321}"/>
              </a:ext>
            </a:extLst>
          </p:cNvPr>
          <p:cNvSpPr txBox="1"/>
          <p:nvPr/>
        </p:nvSpPr>
        <p:spPr>
          <a:xfrm>
            <a:off x="203041" y="5291523"/>
            <a:ext cx="3398297" cy="369332"/>
          </a:xfrm>
          <a:prstGeom prst="rect">
            <a:avLst/>
          </a:prstGeom>
          <a:noFill/>
        </p:spPr>
        <p:txBody>
          <a:bodyPr wrap="square" rtlCol="0">
            <a:spAutoFit/>
          </a:bodyPr>
          <a:lstStyle/>
          <a:p>
            <a:r>
              <a:rPr lang="en-US" dirty="0">
                <a:solidFill>
                  <a:srgbClr val="00B0F0"/>
                </a:solidFill>
              </a:rPr>
              <a:t>Project A – Video To PPG signal</a:t>
            </a:r>
          </a:p>
        </p:txBody>
      </p:sp>
      <p:sp>
        <p:nvSpPr>
          <p:cNvPr id="5" name="Rectangle 4">
            <a:extLst>
              <a:ext uri="{FF2B5EF4-FFF2-40B4-BE49-F238E27FC236}">
                <a16:creationId xmlns:a16="http://schemas.microsoft.com/office/drawing/2014/main" id="{1B7407F8-7B87-4532-BD00-8A4191D0A71D}"/>
              </a:ext>
            </a:extLst>
          </p:cNvPr>
          <p:cNvSpPr/>
          <p:nvPr/>
        </p:nvSpPr>
        <p:spPr>
          <a:xfrm>
            <a:off x="6962964" y="2557155"/>
            <a:ext cx="1639021" cy="646331"/>
          </a:xfrm>
          <a:prstGeom prst="rect">
            <a:avLst/>
          </a:prstGeom>
        </p:spPr>
        <p:txBody>
          <a:bodyPr wrap="square">
            <a:spAutoFit/>
          </a:bodyPr>
          <a:lstStyle/>
          <a:p>
            <a:pPr algn="ctr"/>
            <a:r>
              <a:rPr lang="en-US" b="1" dirty="0"/>
              <a:t>Smartphone Model</a:t>
            </a:r>
            <a:endParaRPr lang="en-US" dirty="0"/>
          </a:p>
        </p:txBody>
      </p:sp>
      <p:cxnSp>
        <p:nvCxnSpPr>
          <p:cNvPr id="34" name="Straight Arrow Connector 33">
            <a:extLst>
              <a:ext uri="{FF2B5EF4-FFF2-40B4-BE49-F238E27FC236}">
                <a16:creationId xmlns:a16="http://schemas.microsoft.com/office/drawing/2014/main" id="{2164FEE4-5876-4B09-B13F-BA44D4950B5A}"/>
              </a:ext>
            </a:extLst>
          </p:cNvPr>
          <p:cNvCxnSpPr>
            <a:cxnSpLocks/>
          </p:cNvCxnSpPr>
          <p:nvPr/>
        </p:nvCxnSpPr>
        <p:spPr>
          <a:xfrm>
            <a:off x="7658912" y="3543933"/>
            <a:ext cx="0" cy="880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02D459E7-CE54-44D2-B9F1-D64E9E0664F0}"/>
              </a:ext>
            </a:extLst>
          </p:cNvPr>
          <p:cNvSpPr>
            <a:spLocks noGrp="1"/>
          </p:cNvSpPr>
          <p:nvPr>
            <p:ph type="sldNum" sz="quarter" idx="12"/>
          </p:nvPr>
        </p:nvSpPr>
        <p:spPr>
          <a:xfrm>
            <a:off x="8695893" y="5960781"/>
            <a:ext cx="683339" cy="365125"/>
          </a:xfrm>
        </p:spPr>
        <p:txBody>
          <a:bodyPr/>
          <a:lstStyle/>
          <a:p>
            <a:fld id="{E31375A4-56A4-47D6-9801-1991572033F7}" type="slidenum">
              <a:rPr lang="he-IL" sz="1200" smtClean="0"/>
              <a:pPr/>
              <a:t>11</a:t>
            </a:fld>
            <a:endParaRPr lang="he-IL" sz="1200" dirty="0"/>
          </a:p>
        </p:txBody>
      </p:sp>
      <p:cxnSp>
        <p:nvCxnSpPr>
          <p:cNvPr id="37" name="Straight Arrow Connector 36">
            <a:extLst>
              <a:ext uri="{FF2B5EF4-FFF2-40B4-BE49-F238E27FC236}">
                <a16:creationId xmlns:a16="http://schemas.microsoft.com/office/drawing/2014/main" id="{E1F5E484-0775-4C55-A670-A2812BEBC18A}"/>
              </a:ext>
            </a:extLst>
          </p:cNvPr>
          <p:cNvCxnSpPr>
            <a:cxnSpLocks/>
          </p:cNvCxnSpPr>
          <p:nvPr/>
        </p:nvCxnSpPr>
        <p:spPr>
          <a:xfrm>
            <a:off x="8861397" y="5000148"/>
            <a:ext cx="601168" cy="7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42FABD0C-41DA-4138-A700-C28DC680A540}"/>
              </a:ext>
            </a:extLst>
          </p:cNvPr>
          <p:cNvSpPr/>
          <p:nvPr/>
        </p:nvSpPr>
        <p:spPr>
          <a:xfrm>
            <a:off x="9423517" y="4696378"/>
            <a:ext cx="2100913" cy="646331"/>
          </a:xfrm>
          <a:prstGeom prst="rect">
            <a:avLst/>
          </a:prstGeom>
        </p:spPr>
        <p:txBody>
          <a:bodyPr wrap="square">
            <a:spAutoFit/>
          </a:bodyPr>
          <a:lstStyle/>
          <a:p>
            <a:pPr algn="ctr"/>
            <a:r>
              <a:rPr lang="en-US" b="1" dirty="0"/>
              <a:t>Systolic/Diastolic values</a:t>
            </a:r>
            <a:endParaRPr lang="en-US" dirty="0"/>
          </a:p>
        </p:txBody>
      </p:sp>
    </p:spTree>
    <p:extLst>
      <p:ext uri="{BB962C8B-B14F-4D97-AF65-F5344CB8AC3E}">
        <p14:creationId xmlns:p14="http://schemas.microsoft.com/office/powerpoint/2010/main" val="84464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7" grpId="0"/>
      <p:bldP spid="56" grpId="0" animBg="1"/>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4933-8A6C-4856-89C3-692F9385C823}"/>
              </a:ext>
            </a:extLst>
          </p:cNvPr>
          <p:cNvSpPr>
            <a:spLocks noGrp="1"/>
          </p:cNvSpPr>
          <p:nvPr>
            <p:ph type="title"/>
          </p:nvPr>
        </p:nvSpPr>
        <p:spPr/>
        <p:txBody>
          <a:bodyPr>
            <a:normAutofit/>
          </a:bodyPr>
          <a:lstStyle/>
          <a:p>
            <a:pPr algn="ctr"/>
            <a:r>
              <a:rPr lang="en-US" dirty="0"/>
              <a:t>Previous Project’s work </a:t>
            </a:r>
            <a:br>
              <a:rPr lang="en-US" dirty="0"/>
            </a:br>
            <a:r>
              <a:rPr lang="en-US" dirty="0"/>
              <a:t>Shay Shimonov &amp; Ron Gatenio, 2017</a:t>
            </a:r>
          </a:p>
        </p:txBody>
      </p:sp>
      <p:sp>
        <p:nvSpPr>
          <p:cNvPr id="3" name="Content Placeholder 2">
            <a:extLst>
              <a:ext uri="{FF2B5EF4-FFF2-40B4-BE49-F238E27FC236}">
                <a16:creationId xmlns:a16="http://schemas.microsoft.com/office/drawing/2014/main" id="{9D9B16F6-528F-49D3-927A-39158A7A23AD}"/>
              </a:ext>
            </a:extLst>
          </p:cNvPr>
          <p:cNvSpPr>
            <a:spLocks noGrp="1"/>
          </p:cNvSpPr>
          <p:nvPr>
            <p:ph idx="1"/>
          </p:nvPr>
        </p:nvSpPr>
        <p:spPr>
          <a:xfrm>
            <a:off x="677334" y="1930400"/>
            <a:ext cx="8596668" cy="3880773"/>
          </a:xfrm>
        </p:spPr>
        <p:txBody>
          <a:bodyPr>
            <a:normAutofit/>
          </a:bodyPr>
          <a:lstStyle/>
          <a:p>
            <a:pPr marL="0" indent="0">
              <a:buNone/>
            </a:pPr>
            <a:endParaRPr lang="en-US" dirty="0"/>
          </a:p>
          <a:p>
            <a:pPr marL="0" indent="0">
              <a:buNone/>
            </a:pPr>
            <a:r>
              <a:rPr lang="en-US" sz="2800" dirty="0"/>
              <a:t>Projects A :</a:t>
            </a:r>
          </a:p>
          <a:p>
            <a:r>
              <a:rPr lang="en-US" sz="2800" dirty="0"/>
              <a:t>Video to PPG using smartphone camera </a:t>
            </a:r>
          </a:p>
          <a:p>
            <a:pPr marL="0" indent="0">
              <a:buNone/>
            </a:pPr>
            <a:endParaRPr lang="en-US" sz="2800" dirty="0"/>
          </a:p>
          <a:p>
            <a:pPr marL="0" indent="0">
              <a:buNone/>
            </a:pPr>
            <a:r>
              <a:rPr lang="en-US" sz="2800" dirty="0"/>
              <a:t>Projects B:</a:t>
            </a:r>
            <a:endParaRPr lang="en-US" sz="2800" dirty="0">
              <a:solidFill>
                <a:srgbClr val="002060"/>
              </a:solidFill>
            </a:endParaRPr>
          </a:p>
          <a:p>
            <a:r>
              <a:rPr lang="en-US" sz="2800" dirty="0">
                <a:solidFill>
                  <a:srgbClr val="002060"/>
                </a:solidFill>
              </a:rPr>
              <a:t> </a:t>
            </a:r>
            <a:r>
              <a:rPr lang="en-US" sz="2800" dirty="0"/>
              <a:t>First steps for PGG to BP using ML (didn’t yield good results)</a:t>
            </a:r>
          </a:p>
          <a:p>
            <a:endParaRPr lang="en-US" dirty="0"/>
          </a:p>
        </p:txBody>
      </p:sp>
      <p:sp>
        <p:nvSpPr>
          <p:cNvPr id="5" name="Slide Number Placeholder 4">
            <a:extLst>
              <a:ext uri="{FF2B5EF4-FFF2-40B4-BE49-F238E27FC236}">
                <a16:creationId xmlns:a16="http://schemas.microsoft.com/office/drawing/2014/main" id="{3029B9DE-B2F8-49F8-A0F0-FAC27A36427D}"/>
              </a:ext>
            </a:extLst>
          </p:cNvPr>
          <p:cNvSpPr>
            <a:spLocks noGrp="1"/>
          </p:cNvSpPr>
          <p:nvPr>
            <p:ph type="sldNum" sz="quarter" idx="12"/>
          </p:nvPr>
        </p:nvSpPr>
        <p:spPr>
          <a:xfrm>
            <a:off x="8681099" y="5883275"/>
            <a:ext cx="683339" cy="365125"/>
          </a:xfrm>
        </p:spPr>
        <p:txBody>
          <a:bodyPr/>
          <a:lstStyle/>
          <a:p>
            <a:fld id="{E31375A4-56A4-47D6-9801-1991572033F7}" type="slidenum">
              <a:rPr lang="he-IL" sz="1200" smtClean="0"/>
              <a:pPr/>
              <a:t>12</a:t>
            </a:fld>
            <a:endParaRPr lang="he-IL" sz="1200" dirty="0"/>
          </a:p>
        </p:txBody>
      </p:sp>
    </p:spTree>
    <p:extLst>
      <p:ext uri="{BB962C8B-B14F-4D97-AF65-F5344CB8AC3E}">
        <p14:creationId xmlns:p14="http://schemas.microsoft.com/office/powerpoint/2010/main" val="750576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4933-8A6C-4856-89C3-692F9385C823}"/>
              </a:ext>
            </a:extLst>
          </p:cNvPr>
          <p:cNvSpPr>
            <a:spLocks noGrp="1"/>
          </p:cNvSpPr>
          <p:nvPr>
            <p:ph type="title"/>
          </p:nvPr>
        </p:nvSpPr>
        <p:spPr/>
        <p:txBody>
          <a:bodyPr>
            <a:noAutofit/>
          </a:bodyPr>
          <a:lstStyle/>
          <a:p>
            <a:pPr algn="ctr"/>
            <a:r>
              <a:rPr lang="en-US" dirty="0"/>
              <a:t>Previous Project’s work </a:t>
            </a:r>
            <a:br>
              <a:rPr lang="en-US" dirty="0"/>
            </a:br>
            <a:r>
              <a:rPr lang="en-US" dirty="0"/>
              <a:t>Ido Lev &amp; Inbal Ronai, 2018  </a:t>
            </a:r>
            <a:br>
              <a:rPr lang="en-US" dirty="0"/>
            </a:br>
            <a:r>
              <a:rPr lang="en-US" dirty="0"/>
              <a:t> </a:t>
            </a:r>
          </a:p>
        </p:txBody>
      </p:sp>
      <p:sp>
        <p:nvSpPr>
          <p:cNvPr id="3" name="Content Placeholder 2">
            <a:extLst>
              <a:ext uri="{FF2B5EF4-FFF2-40B4-BE49-F238E27FC236}">
                <a16:creationId xmlns:a16="http://schemas.microsoft.com/office/drawing/2014/main" id="{9D9B16F6-528F-49D3-927A-39158A7A23AD}"/>
              </a:ext>
            </a:extLst>
          </p:cNvPr>
          <p:cNvSpPr>
            <a:spLocks noGrp="1"/>
          </p:cNvSpPr>
          <p:nvPr>
            <p:ph idx="1"/>
          </p:nvPr>
        </p:nvSpPr>
        <p:spPr>
          <a:xfrm>
            <a:off x="609879" y="2045494"/>
            <a:ext cx="8596668" cy="3880773"/>
          </a:xfrm>
        </p:spPr>
        <p:txBody>
          <a:bodyPr>
            <a:normAutofit/>
          </a:bodyPr>
          <a:lstStyle/>
          <a:p>
            <a:pPr marL="0" indent="0">
              <a:buNone/>
            </a:pPr>
            <a:r>
              <a:rPr lang="en-US" sz="2800" dirty="0"/>
              <a:t>Project A :</a:t>
            </a:r>
          </a:p>
          <a:p>
            <a:r>
              <a:rPr lang="en-US" sz="2800" dirty="0"/>
              <a:t>NN training based on STFT images</a:t>
            </a:r>
          </a:p>
          <a:p>
            <a:r>
              <a:rPr lang="en-US" sz="2800" dirty="0"/>
              <a:t>Tried to solve a regression problem using classifications techniques </a:t>
            </a:r>
          </a:p>
        </p:txBody>
      </p:sp>
      <p:pic>
        <p:nvPicPr>
          <p:cNvPr id="6" name="תמונה 5">
            <a:extLst>
              <a:ext uri="{FF2B5EF4-FFF2-40B4-BE49-F238E27FC236}">
                <a16:creationId xmlns:a16="http://schemas.microsoft.com/office/drawing/2014/main" id="{785AAB8D-B006-43D7-B3C4-6F455F88F05B}"/>
              </a:ext>
            </a:extLst>
          </p:cNvPr>
          <p:cNvPicPr>
            <a:picLocks noChangeAspect="1"/>
          </p:cNvPicPr>
          <p:nvPr/>
        </p:nvPicPr>
        <p:blipFill rotWithShape="1">
          <a:blip r:embed="rId3"/>
          <a:srcRect r="5153" b="1427"/>
          <a:stretch/>
        </p:blipFill>
        <p:spPr>
          <a:xfrm>
            <a:off x="5276821" y="3652477"/>
            <a:ext cx="3558834" cy="2595923"/>
          </a:xfrm>
          <a:prstGeom prst="rect">
            <a:avLst/>
          </a:prstGeom>
        </p:spPr>
      </p:pic>
      <p:sp>
        <p:nvSpPr>
          <p:cNvPr id="7" name="Slide Number Placeholder 6">
            <a:extLst>
              <a:ext uri="{FF2B5EF4-FFF2-40B4-BE49-F238E27FC236}">
                <a16:creationId xmlns:a16="http://schemas.microsoft.com/office/drawing/2014/main" id="{D34797F0-953F-4BB8-BCB8-1B96C04C3678}"/>
              </a:ext>
            </a:extLst>
          </p:cNvPr>
          <p:cNvSpPr>
            <a:spLocks noGrp="1"/>
          </p:cNvSpPr>
          <p:nvPr>
            <p:ph type="sldNum" sz="quarter" idx="12"/>
          </p:nvPr>
        </p:nvSpPr>
        <p:spPr>
          <a:xfrm>
            <a:off x="8701195" y="5928569"/>
            <a:ext cx="683339" cy="365125"/>
          </a:xfrm>
        </p:spPr>
        <p:txBody>
          <a:bodyPr/>
          <a:lstStyle/>
          <a:p>
            <a:fld id="{E31375A4-56A4-47D6-9801-1991572033F7}" type="slidenum">
              <a:rPr lang="he-IL" sz="1200" smtClean="0"/>
              <a:pPr/>
              <a:t>13</a:t>
            </a:fld>
            <a:endParaRPr lang="he-IL" sz="1200" dirty="0"/>
          </a:p>
        </p:txBody>
      </p:sp>
    </p:spTree>
    <p:extLst>
      <p:ext uri="{BB962C8B-B14F-4D97-AF65-F5344CB8AC3E}">
        <p14:creationId xmlns:p14="http://schemas.microsoft.com/office/powerpoint/2010/main" val="2664604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4933-8A6C-4856-89C3-692F9385C823}"/>
              </a:ext>
            </a:extLst>
          </p:cNvPr>
          <p:cNvSpPr>
            <a:spLocks noGrp="1"/>
          </p:cNvSpPr>
          <p:nvPr>
            <p:ph type="title"/>
          </p:nvPr>
        </p:nvSpPr>
        <p:spPr>
          <a:xfrm>
            <a:off x="533601" y="264552"/>
            <a:ext cx="9163833" cy="1478887"/>
          </a:xfrm>
        </p:spPr>
        <p:txBody>
          <a:bodyPr>
            <a:noAutofit/>
          </a:bodyPr>
          <a:lstStyle/>
          <a:p>
            <a:pPr algn="ctr"/>
            <a:r>
              <a:rPr lang="en-US" dirty="0"/>
              <a:t>Previous Project’s work </a:t>
            </a:r>
            <a:br>
              <a:rPr lang="en-US" dirty="0"/>
            </a:br>
            <a:r>
              <a:rPr lang="nl-NL" dirty="0"/>
              <a:t>Oded Schlesinger &amp; Nitai Vigderhouse, 2019 </a:t>
            </a:r>
            <a:endParaRPr lang="en-US" dirty="0"/>
          </a:p>
        </p:txBody>
      </p:sp>
      <p:sp>
        <p:nvSpPr>
          <p:cNvPr id="3" name="Content Placeholder 2">
            <a:extLst>
              <a:ext uri="{FF2B5EF4-FFF2-40B4-BE49-F238E27FC236}">
                <a16:creationId xmlns:a16="http://schemas.microsoft.com/office/drawing/2014/main" id="{9D9B16F6-528F-49D3-927A-39158A7A23AD}"/>
              </a:ext>
            </a:extLst>
          </p:cNvPr>
          <p:cNvSpPr>
            <a:spLocks noGrp="1"/>
          </p:cNvSpPr>
          <p:nvPr>
            <p:ph idx="1"/>
          </p:nvPr>
        </p:nvSpPr>
        <p:spPr>
          <a:xfrm>
            <a:off x="677334" y="1673409"/>
            <a:ext cx="8596668" cy="3880773"/>
          </a:xfrm>
        </p:spPr>
        <p:txBody>
          <a:bodyPr>
            <a:normAutofit fontScale="92500" lnSpcReduction="10000"/>
          </a:bodyPr>
          <a:lstStyle/>
          <a:p>
            <a:pPr marL="0" indent="0">
              <a:buNone/>
            </a:pPr>
            <a:endParaRPr lang="en-US" sz="2800" dirty="0"/>
          </a:p>
          <a:p>
            <a:pPr marL="0" indent="0">
              <a:buNone/>
            </a:pPr>
            <a:r>
              <a:rPr lang="en-US" sz="2800" dirty="0"/>
              <a:t>Project A :</a:t>
            </a:r>
          </a:p>
          <a:p>
            <a:r>
              <a:rPr lang="en-US" sz="2800" dirty="0"/>
              <a:t>Preprocessing of dataset (using 5% of MIMIC2) </a:t>
            </a:r>
          </a:p>
          <a:p>
            <a:endParaRPr lang="en-US" sz="2800" dirty="0"/>
          </a:p>
          <a:p>
            <a:pPr marL="0" indent="0">
              <a:buNone/>
            </a:pPr>
            <a:r>
              <a:rPr lang="en-US" sz="2800" dirty="0"/>
              <a:t>Project B :</a:t>
            </a:r>
          </a:p>
          <a:p>
            <a:r>
              <a:rPr lang="en-US" sz="2800" dirty="0"/>
              <a:t>Using MIMIC2 database in order to train a CNN</a:t>
            </a:r>
          </a:p>
          <a:p>
            <a:r>
              <a:rPr lang="en-US" sz="2800" dirty="0"/>
              <a:t>Dealt with the suitable problem – </a:t>
            </a:r>
            <a:r>
              <a:rPr lang="en-US" sz="2800" b="1" dirty="0"/>
              <a:t>Regression , measuring MAD</a:t>
            </a:r>
          </a:p>
        </p:txBody>
      </p:sp>
      <p:sp>
        <p:nvSpPr>
          <p:cNvPr id="6" name="Slide Number Placeholder 5">
            <a:extLst>
              <a:ext uri="{FF2B5EF4-FFF2-40B4-BE49-F238E27FC236}">
                <a16:creationId xmlns:a16="http://schemas.microsoft.com/office/drawing/2014/main" id="{FE2C2E54-3C24-4227-B303-A1B210E4087E}"/>
              </a:ext>
            </a:extLst>
          </p:cNvPr>
          <p:cNvSpPr>
            <a:spLocks noGrp="1"/>
          </p:cNvSpPr>
          <p:nvPr>
            <p:ph type="sldNum" sz="quarter" idx="12"/>
          </p:nvPr>
        </p:nvSpPr>
        <p:spPr>
          <a:xfrm>
            <a:off x="8661001" y="5971024"/>
            <a:ext cx="683339" cy="365125"/>
          </a:xfrm>
        </p:spPr>
        <p:txBody>
          <a:bodyPr/>
          <a:lstStyle/>
          <a:p>
            <a:fld id="{E31375A4-56A4-47D6-9801-1991572033F7}" type="slidenum">
              <a:rPr lang="he-IL" sz="1200" smtClean="0"/>
              <a:pPr/>
              <a:t>14</a:t>
            </a:fld>
            <a:endParaRPr lang="he-IL" sz="1200" dirty="0"/>
          </a:p>
        </p:txBody>
      </p:sp>
    </p:spTree>
    <p:extLst>
      <p:ext uri="{BB962C8B-B14F-4D97-AF65-F5344CB8AC3E}">
        <p14:creationId xmlns:p14="http://schemas.microsoft.com/office/powerpoint/2010/main" val="3243392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9D4933-8A6C-4856-89C3-692F9385C823}"/>
              </a:ext>
            </a:extLst>
          </p:cNvPr>
          <p:cNvSpPr>
            <a:spLocks noGrp="1"/>
          </p:cNvSpPr>
          <p:nvPr>
            <p:ph type="title"/>
          </p:nvPr>
        </p:nvSpPr>
        <p:spPr>
          <a:xfrm>
            <a:off x="6689393" y="-105110"/>
            <a:ext cx="4512989" cy="2227730"/>
          </a:xfrm>
        </p:spPr>
        <p:txBody>
          <a:bodyPr anchor="ctr">
            <a:normAutofit/>
          </a:bodyPr>
          <a:lstStyle/>
          <a:p>
            <a:r>
              <a:rPr lang="en-US" dirty="0">
                <a:solidFill>
                  <a:srgbClr val="FFFFFF"/>
                </a:solidFill>
              </a:rPr>
              <a:t>MAD – Mean Absolute Difference</a:t>
            </a:r>
          </a:p>
        </p:txBody>
      </p:sp>
      <p:pic>
        <p:nvPicPr>
          <p:cNvPr id="4" name="Picture 3">
            <a:extLst>
              <a:ext uri="{FF2B5EF4-FFF2-40B4-BE49-F238E27FC236}">
                <a16:creationId xmlns:a16="http://schemas.microsoft.com/office/drawing/2014/main" id="{4049247F-7741-40CA-ABFB-FDA703FF226B}"/>
              </a:ext>
            </a:extLst>
          </p:cNvPr>
          <p:cNvPicPr>
            <a:picLocks noChangeAspect="1"/>
          </p:cNvPicPr>
          <p:nvPr/>
        </p:nvPicPr>
        <p:blipFill>
          <a:blip r:embed="rId3"/>
          <a:stretch>
            <a:fillRect/>
          </a:stretch>
        </p:blipFill>
        <p:spPr>
          <a:xfrm>
            <a:off x="51784" y="2224217"/>
            <a:ext cx="5289734" cy="2314258"/>
          </a:xfrm>
          <a:prstGeom prst="rect">
            <a:avLst/>
          </a:prstGeom>
        </p:spPr>
      </p:pic>
      <p:sp>
        <p:nvSpPr>
          <p:cNvPr id="3" name="Content Placeholder 2">
            <a:extLst>
              <a:ext uri="{FF2B5EF4-FFF2-40B4-BE49-F238E27FC236}">
                <a16:creationId xmlns:a16="http://schemas.microsoft.com/office/drawing/2014/main" id="{9D9B16F6-528F-49D3-927A-39158A7A23AD}"/>
              </a:ext>
            </a:extLst>
          </p:cNvPr>
          <p:cNvSpPr>
            <a:spLocks noGrp="1"/>
          </p:cNvSpPr>
          <p:nvPr>
            <p:ph idx="1"/>
          </p:nvPr>
        </p:nvSpPr>
        <p:spPr>
          <a:xfrm>
            <a:off x="7181725" y="2837329"/>
            <a:ext cx="4512988" cy="3317938"/>
          </a:xfrm>
        </p:spPr>
        <p:txBody>
          <a:bodyPr anchor="t">
            <a:normAutofit/>
          </a:bodyPr>
          <a:lstStyle/>
          <a:p>
            <a:pPr marL="0" indent="0">
              <a:buNone/>
            </a:pPr>
            <a:endParaRPr lang="en-US" dirty="0">
              <a:solidFill>
                <a:srgbClr val="FFFFFF"/>
              </a:solidFill>
            </a:endParaRPr>
          </a:p>
          <a:p>
            <a:r>
              <a:rPr lang="en-US" b="1" dirty="0">
                <a:solidFill>
                  <a:srgbClr val="FFFFFF"/>
                </a:solidFill>
              </a:rPr>
              <a:t>Measurement</a:t>
            </a:r>
            <a:r>
              <a:rPr lang="en-US" dirty="0">
                <a:solidFill>
                  <a:srgbClr val="FFFFFF"/>
                </a:solidFill>
              </a:rPr>
              <a:t> </a:t>
            </a:r>
            <a:r>
              <a:rPr lang="en-US" b="1" dirty="0">
                <a:solidFill>
                  <a:srgbClr val="FFFFFF"/>
                </a:solidFill>
              </a:rPr>
              <a:t>Technologies</a:t>
            </a:r>
            <a:r>
              <a:rPr lang="en-US" dirty="0">
                <a:solidFill>
                  <a:srgbClr val="FFFFFF"/>
                </a:solidFill>
              </a:rPr>
              <a:t> should not be greater than </a:t>
            </a:r>
            <a:r>
              <a:rPr lang="en-US" b="1" dirty="0">
                <a:solidFill>
                  <a:srgbClr val="FFFFFF"/>
                </a:solidFill>
              </a:rPr>
              <a:t>5 mmHg</a:t>
            </a:r>
          </a:p>
          <a:p>
            <a:r>
              <a:rPr lang="en-US" b="1" dirty="0">
                <a:solidFill>
                  <a:srgbClr val="FFFFFF"/>
                </a:solidFill>
              </a:rPr>
              <a:t>Deviation</a:t>
            </a:r>
            <a:r>
              <a:rPr lang="en-US" dirty="0">
                <a:solidFill>
                  <a:srgbClr val="FFFFFF"/>
                </a:solidFill>
              </a:rPr>
              <a:t> should not be greater than </a:t>
            </a:r>
            <a:r>
              <a:rPr lang="en-US" b="1" dirty="0">
                <a:solidFill>
                  <a:srgbClr val="FFFFFF"/>
                </a:solidFill>
              </a:rPr>
              <a:t>8 mmHg</a:t>
            </a:r>
          </a:p>
          <a:p>
            <a:r>
              <a:rPr lang="en-US" b="1" dirty="0">
                <a:solidFill>
                  <a:srgbClr val="FFFFFF"/>
                </a:solidFill>
              </a:rPr>
              <a:t>Home BP </a:t>
            </a:r>
            <a:r>
              <a:rPr lang="en-US" dirty="0">
                <a:solidFill>
                  <a:srgbClr val="FFFFFF"/>
                </a:solidFill>
              </a:rPr>
              <a:t>difference of </a:t>
            </a:r>
            <a:r>
              <a:rPr lang="en-US" b="1" dirty="0">
                <a:solidFill>
                  <a:srgbClr val="FFFFFF"/>
                </a:solidFill>
              </a:rPr>
              <a:t>5 mmHg </a:t>
            </a:r>
            <a:r>
              <a:rPr lang="en-US" dirty="0">
                <a:solidFill>
                  <a:srgbClr val="FFFFFF"/>
                </a:solidFill>
              </a:rPr>
              <a:t>or higher is </a:t>
            </a:r>
            <a:r>
              <a:rPr lang="en-US" b="1" dirty="0">
                <a:solidFill>
                  <a:srgbClr val="FFFFFF"/>
                </a:solidFill>
              </a:rPr>
              <a:t>common</a:t>
            </a:r>
            <a:r>
              <a:rPr lang="en-US" dirty="0">
                <a:solidFill>
                  <a:srgbClr val="FFFFFF"/>
                </a:solidFill>
              </a:rPr>
              <a:t> </a:t>
            </a:r>
          </a:p>
          <a:p>
            <a:r>
              <a:rPr lang="en-US" b="1" dirty="0">
                <a:solidFill>
                  <a:srgbClr val="FFFFFF"/>
                </a:solidFill>
              </a:rPr>
              <a:t>Noninvasive Technologies </a:t>
            </a:r>
            <a:r>
              <a:rPr lang="en-US" dirty="0">
                <a:solidFill>
                  <a:srgbClr val="FFFFFF"/>
                </a:solidFill>
              </a:rPr>
              <a:t>expected similar accuracy</a:t>
            </a:r>
          </a:p>
        </p:txBody>
      </p:sp>
      <p:sp>
        <p:nvSpPr>
          <p:cNvPr id="6" name="Slide Number Placeholder 5">
            <a:extLst>
              <a:ext uri="{FF2B5EF4-FFF2-40B4-BE49-F238E27FC236}">
                <a16:creationId xmlns:a16="http://schemas.microsoft.com/office/drawing/2014/main" id="{FE2C2E54-3C24-4227-B303-A1B210E4087E}"/>
              </a:ext>
            </a:extLst>
          </p:cNvPr>
          <p:cNvSpPr>
            <a:spLocks noGrp="1"/>
          </p:cNvSpPr>
          <p:nvPr>
            <p:ph type="sldNum" sz="quarter" idx="12"/>
          </p:nvPr>
        </p:nvSpPr>
        <p:spPr>
          <a:xfrm>
            <a:off x="9662553" y="6041362"/>
            <a:ext cx="566186" cy="365125"/>
          </a:xfrm>
        </p:spPr>
        <p:txBody>
          <a:bodyPr>
            <a:normAutofit/>
          </a:bodyPr>
          <a:lstStyle/>
          <a:p>
            <a:pPr>
              <a:spcAft>
                <a:spcPts val="600"/>
              </a:spcAft>
            </a:pPr>
            <a:fld id="{E31375A4-56A4-47D6-9801-1991572033F7}" type="slidenum">
              <a:rPr lang="he-IL">
                <a:solidFill>
                  <a:srgbClr val="FFFFFF"/>
                </a:solidFill>
              </a:rPr>
              <a:pPr>
                <a:spcAft>
                  <a:spcPts val="600"/>
                </a:spcAft>
              </a:pPr>
              <a:t>15</a:t>
            </a:fld>
            <a:endParaRPr lang="he-IL">
              <a:solidFill>
                <a:srgbClr val="FFFFFF"/>
              </a:solidFill>
            </a:endParaRPr>
          </a:p>
        </p:txBody>
      </p:sp>
      <p:sp>
        <p:nvSpPr>
          <p:cNvPr id="17" name="Title 1">
            <a:extLst>
              <a:ext uri="{FF2B5EF4-FFF2-40B4-BE49-F238E27FC236}">
                <a16:creationId xmlns:a16="http://schemas.microsoft.com/office/drawing/2014/main" id="{AFD12A6D-46AD-454B-ACAC-9343A8DE9D2A}"/>
              </a:ext>
            </a:extLst>
          </p:cNvPr>
          <p:cNvSpPr txBox="1">
            <a:spLocks/>
          </p:cNvSpPr>
          <p:nvPr/>
        </p:nvSpPr>
        <p:spPr>
          <a:xfrm>
            <a:off x="6676296" y="1362137"/>
            <a:ext cx="5812359" cy="22277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AAMI = Association Advancement Medical Instrumentation</a:t>
            </a:r>
          </a:p>
        </p:txBody>
      </p:sp>
      <p:sp>
        <p:nvSpPr>
          <p:cNvPr id="5" name="Rectangle 4">
            <a:extLst>
              <a:ext uri="{FF2B5EF4-FFF2-40B4-BE49-F238E27FC236}">
                <a16:creationId xmlns:a16="http://schemas.microsoft.com/office/drawing/2014/main" id="{4234F029-4C63-42BE-9F37-64195C26B147}"/>
              </a:ext>
            </a:extLst>
          </p:cNvPr>
          <p:cNvSpPr/>
          <p:nvPr/>
        </p:nvSpPr>
        <p:spPr>
          <a:xfrm>
            <a:off x="55596" y="4538475"/>
            <a:ext cx="6524318" cy="369332"/>
          </a:xfrm>
          <a:prstGeom prst="rect">
            <a:avLst/>
          </a:prstGeom>
        </p:spPr>
        <p:txBody>
          <a:bodyPr wrap="square">
            <a:spAutoFit/>
          </a:bodyPr>
          <a:lstStyle/>
          <a:p>
            <a:r>
              <a:rPr lang="en-US" sz="900" b="1" dirty="0"/>
              <a:t>Oded, Nitai, Danny, Yair. “ICASSP 2020 - 2020 IEEE International Conference on Acoustics, Speech and Signal Processing (ICASSP).”</a:t>
            </a:r>
            <a:endParaRPr lang="en-US" sz="900" b="1" dirty="0">
              <a:effectLst/>
            </a:endParaRPr>
          </a:p>
        </p:txBody>
      </p:sp>
    </p:spTree>
    <p:extLst>
      <p:ext uri="{BB962C8B-B14F-4D97-AF65-F5344CB8AC3E}">
        <p14:creationId xmlns:p14="http://schemas.microsoft.com/office/powerpoint/2010/main" val="612616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4933-8A6C-4856-89C3-692F9385C823}"/>
              </a:ext>
            </a:extLst>
          </p:cNvPr>
          <p:cNvSpPr>
            <a:spLocks noGrp="1"/>
          </p:cNvSpPr>
          <p:nvPr>
            <p:ph type="title"/>
          </p:nvPr>
        </p:nvSpPr>
        <p:spPr>
          <a:xfrm>
            <a:off x="110169" y="451513"/>
            <a:ext cx="9163833" cy="1478887"/>
          </a:xfrm>
        </p:spPr>
        <p:txBody>
          <a:bodyPr>
            <a:noAutofit/>
          </a:bodyPr>
          <a:lstStyle/>
          <a:p>
            <a:pPr algn="ctr"/>
            <a:r>
              <a:rPr lang="en-US" dirty="0"/>
              <a:t>Current Project’s work </a:t>
            </a:r>
            <a:br>
              <a:rPr lang="en-US" dirty="0"/>
            </a:br>
            <a:r>
              <a:rPr lang="nl-NL" dirty="0"/>
              <a:t>Omer Shulam &amp; Kfir</a:t>
            </a:r>
            <a:r>
              <a:rPr lang="en-US" dirty="0"/>
              <a:t> Pardessi</a:t>
            </a:r>
            <a:r>
              <a:rPr lang="nl-NL" dirty="0"/>
              <a:t> , 2020 </a:t>
            </a:r>
            <a:endParaRPr lang="en-US" dirty="0"/>
          </a:p>
        </p:txBody>
      </p:sp>
      <p:sp>
        <p:nvSpPr>
          <p:cNvPr id="3" name="Content Placeholder 2">
            <a:extLst>
              <a:ext uri="{FF2B5EF4-FFF2-40B4-BE49-F238E27FC236}">
                <a16:creationId xmlns:a16="http://schemas.microsoft.com/office/drawing/2014/main" id="{9D9B16F6-528F-49D3-927A-39158A7A23AD}"/>
              </a:ext>
            </a:extLst>
          </p:cNvPr>
          <p:cNvSpPr>
            <a:spLocks noGrp="1"/>
          </p:cNvSpPr>
          <p:nvPr>
            <p:ph idx="1"/>
          </p:nvPr>
        </p:nvSpPr>
        <p:spPr>
          <a:xfrm>
            <a:off x="677334" y="1673409"/>
            <a:ext cx="8596668" cy="3880773"/>
          </a:xfrm>
        </p:spPr>
        <p:txBody>
          <a:bodyPr>
            <a:normAutofit/>
          </a:bodyPr>
          <a:lstStyle/>
          <a:p>
            <a:pPr marL="0" indent="0">
              <a:buNone/>
            </a:pPr>
            <a:endParaRPr lang="en-US" sz="2800" dirty="0"/>
          </a:p>
          <a:p>
            <a:pPr marL="0" indent="0">
              <a:buNone/>
            </a:pPr>
            <a:r>
              <a:rPr lang="en-US" sz="2800" dirty="0"/>
              <a:t>Project A :</a:t>
            </a:r>
          </a:p>
          <a:p>
            <a:r>
              <a:rPr lang="en-US" sz="2800" dirty="0"/>
              <a:t>Preprocessing - MIMIC 3 , building dataset using oximeter.</a:t>
            </a:r>
            <a:endParaRPr lang="he-IL" sz="2800" dirty="0"/>
          </a:p>
          <a:p>
            <a:endParaRPr lang="en-US" sz="2800" dirty="0"/>
          </a:p>
          <a:p>
            <a:endParaRPr lang="en-US" sz="2800" dirty="0"/>
          </a:p>
          <a:p>
            <a:pPr marL="0" indent="0">
              <a:buNone/>
            </a:pPr>
            <a:endParaRPr lang="en-US" sz="2800" dirty="0"/>
          </a:p>
        </p:txBody>
      </p:sp>
      <p:sp>
        <p:nvSpPr>
          <p:cNvPr id="6" name="Slide Number Placeholder 5">
            <a:extLst>
              <a:ext uri="{FF2B5EF4-FFF2-40B4-BE49-F238E27FC236}">
                <a16:creationId xmlns:a16="http://schemas.microsoft.com/office/drawing/2014/main" id="{1255DA6D-E042-449D-B9ED-E6FDBD964182}"/>
              </a:ext>
            </a:extLst>
          </p:cNvPr>
          <p:cNvSpPr>
            <a:spLocks noGrp="1"/>
          </p:cNvSpPr>
          <p:nvPr>
            <p:ph type="sldNum" sz="quarter" idx="12"/>
          </p:nvPr>
        </p:nvSpPr>
        <p:spPr>
          <a:xfrm>
            <a:off x="8590663" y="5930830"/>
            <a:ext cx="683339" cy="365125"/>
          </a:xfrm>
        </p:spPr>
        <p:txBody>
          <a:bodyPr/>
          <a:lstStyle/>
          <a:p>
            <a:fld id="{E31375A4-56A4-47D6-9801-1991572033F7}" type="slidenum">
              <a:rPr lang="he-IL" sz="1200" smtClean="0"/>
              <a:pPr/>
              <a:t>16</a:t>
            </a:fld>
            <a:endParaRPr lang="he-IL" sz="1200" dirty="0"/>
          </a:p>
        </p:txBody>
      </p:sp>
    </p:spTree>
    <p:extLst>
      <p:ext uri="{BB962C8B-B14F-4D97-AF65-F5344CB8AC3E}">
        <p14:creationId xmlns:p14="http://schemas.microsoft.com/office/powerpoint/2010/main" val="1530405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effectLst/>
              </a:rPr>
              <a:t>PPG Extraction from Fingertip Video</a:t>
            </a:r>
            <a:br>
              <a:rPr lang="en-US" dirty="0">
                <a:effectLst/>
              </a:rPr>
            </a:br>
            <a:r>
              <a:rPr lang="en-US" dirty="0"/>
              <a:t>Chosen technique</a:t>
            </a:r>
            <a:endParaRPr lang="he-IL" dirty="0">
              <a:effectLst/>
            </a:endParaRPr>
          </a:p>
        </p:txBody>
      </p:sp>
      <p:sp>
        <p:nvSpPr>
          <p:cNvPr id="3" name="מציין מיקום תוכן 2"/>
          <p:cNvSpPr>
            <a:spLocks noGrp="1"/>
          </p:cNvSpPr>
          <p:nvPr>
            <p:ph idx="1"/>
          </p:nvPr>
        </p:nvSpPr>
        <p:spPr>
          <a:xfrm>
            <a:off x="551210" y="2367627"/>
            <a:ext cx="8596668" cy="3880773"/>
          </a:xfrm>
        </p:spPr>
        <p:txBody>
          <a:bodyPr>
            <a:normAutofit/>
          </a:bodyPr>
          <a:lstStyle/>
          <a:p>
            <a:r>
              <a:rPr lang="en-US" sz="2800" dirty="0"/>
              <a:t>Three different techniques were presented</a:t>
            </a:r>
          </a:p>
          <a:p>
            <a:pPr marL="0" indent="0">
              <a:buNone/>
            </a:pPr>
            <a:endParaRPr lang="en-US" sz="2800" dirty="0"/>
          </a:p>
          <a:p>
            <a:r>
              <a:rPr lang="en-US" sz="2800" dirty="0"/>
              <a:t>Focusing on 2</a:t>
            </a:r>
            <a:r>
              <a:rPr lang="en-US" sz="2800" baseline="30000" dirty="0"/>
              <a:t>nd</a:t>
            </a:r>
            <a:r>
              <a:rPr lang="en-US" sz="2800" dirty="0"/>
              <a:t> Algorithm </a:t>
            </a:r>
          </a:p>
          <a:p>
            <a:pPr algn="l" rtl="0"/>
            <a:endParaRPr lang="he-IL" sz="2800" dirty="0"/>
          </a:p>
        </p:txBody>
      </p:sp>
      <p:pic>
        <p:nvPicPr>
          <p:cNvPr id="6" name="תמונה 5"/>
          <p:cNvPicPr>
            <a:picLocks noChangeAspect="1"/>
          </p:cNvPicPr>
          <p:nvPr/>
        </p:nvPicPr>
        <p:blipFill>
          <a:blip r:embed="rId5">
            <a:clrChange>
              <a:clrFrom>
                <a:srgbClr val="FFFFFF"/>
              </a:clrFrom>
              <a:clrTo>
                <a:srgbClr val="FFFFFF">
                  <a:alpha val="0"/>
                </a:srgbClr>
              </a:clrTo>
            </a:clrChange>
          </a:blip>
          <a:stretch>
            <a:fillRect/>
          </a:stretch>
        </p:blipFill>
        <p:spPr>
          <a:xfrm>
            <a:off x="5884883" y="2915478"/>
            <a:ext cx="1820765" cy="1734555"/>
          </a:xfrm>
          <a:prstGeom prst="rect">
            <a:avLst/>
          </a:prstGeom>
        </p:spPr>
      </p:pic>
      <p:pic>
        <p:nvPicPr>
          <p:cNvPr id="7" name="FingerVideoO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30602" y="5206485"/>
            <a:ext cx="1729325" cy="972745"/>
          </a:xfrm>
          <a:prstGeom prst="rect">
            <a:avLst/>
          </a:prstGeom>
        </p:spPr>
      </p:pic>
      <p:cxnSp>
        <p:nvCxnSpPr>
          <p:cNvPr id="8" name="Straight Arrow Connector 7">
            <a:extLst>
              <a:ext uri="{FF2B5EF4-FFF2-40B4-BE49-F238E27FC236}">
                <a16:creationId xmlns:a16="http://schemas.microsoft.com/office/drawing/2014/main" id="{768EFA10-BC4E-41FC-81DE-F0DC614BFCD3}"/>
              </a:ext>
            </a:extLst>
          </p:cNvPr>
          <p:cNvCxnSpPr/>
          <p:nvPr/>
        </p:nvCxnSpPr>
        <p:spPr>
          <a:xfrm>
            <a:off x="6774162" y="4650033"/>
            <a:ext cx="0" cy="427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606424BA-4DA6-4600-A1CA-521F607B4555}"/>
              </a:ext>
            </a:extLst>
          </p:cNvPr>
          <p:cNvSpPr>
            <a:spLocks noGrp="1"/>
          </p:cNvSpPr>
          <p:nvPr>
            <p:ph type="sldNum" sz="quarter" idx="12"/>
          </p:nvPr>
        </p:nvSpPr>
        <p:spPr>
          <a:xfrm>
            <a:off x="8590663" y="5883275"/>
            <a:ext cx="683339" cy="365125"/>
          </a:xfrm>
        </p:spPr>
        <p:txBody>
          <a:bodyPr/>
          <a:lstStyle/>
          <a:p>
            <a:fld id="{E31375A4-56A4-47D6-9801-1991572033F7}" type="slidenum">
              <a:rPr lang="he-IL" sz="1200" smtClean="0"/>
              <a:pPr/>
              <a:t>17</a:t>
            </a:fld>
            <a:endParaRPr lang="he-IL" sz="1200" dirty="0"/>
          </a:p>
        </p:txBody>
      </p:sp>
    </p:spTree>
    <p:extLst>
      <p:ext uri="{BB962C8B-B14F-4D97-AF65-F5344CB8AC3E}">
        <p14:creationId xmlns:p14="http://schemas.microsoft.com/office/powerpoint/2010/main" val="41945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2646810" y="349349"/>
            <a:ext cx="5751603"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Technique #2 Advantages</a:t>
            </a:r>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805219" y="1209064"/>
            <a:ext cx="8596668" cy="388077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t>Robustness for different light conditions</a:t>
            </a:r>
          </a:p>
          <a:p>
            <a:r>
              <a:rPr lang="en-US" sz="2800" dirty="0"/>
              <a:t>Robustness for different user skin characteristics </a:t>
            </a:r>
          </a:p>
          <a:p>
            <a:r>
              <a:rPr lang="en-US" sz="2800" dirty="0"/>
              <a:t>Robustness in </a:t>
            </a:r>
            <a:r>
              <a:rPr lang="en-US" sz="2800" dirty="0">
                <a:ea typeface="Calibri" panose="020F0502020204030204" pitchFamily="34" charset="0"/>
                <a:cs typeface="Arial" panose="020B0604020202020204" pitchFamily="34" charset="0"/>
              </a:rPr>
              <a:t>cases of wrong usage</a:t>
            </a:r>
            <a:endParaRPr lang="en-US" sz="2800" dirty="0"/>
          </a:p>
          <a:p>
            <a:r>
              <a:rPr lang="en-US" sz="2800" dirty="0"/>
              <a:t>Online calculation</a:t>
            </a:r>
          </a:p>
          <a:p>
            <a:endParaRPr lang="en-US" sz="2800" dirty="0">
              <a:ea typeface="Calibri" panose="020F0502020204030204" pitchFamily="34" charset="0"/>
              <a:cs typeface="Arial" panose="020B0604020202020204" pitchFamily="34" charset="0"/>
            </a:endParaRPr>
          </a:p>
          <a:p>
            <a:endParaRPr lang="en-US" sz="2800" dirty="0">
              <a:ea typeface="Calibri" panose="020F0502020204030204" pitchFamily="34" charset="0"/>
              <a:cs typeface="Arial" panose="020B0604020202020204" pitchFamily="34" charset="0"/>
            </a:endParaRPr>
          </a:p>
          <a:p>
            <a:r>
              <a:rPr lang="en-US" sz="2800" dirty="0">
                <a:ea typeface="Calibri" panose="020F0502020204030204" pitchFamily="34" charset="0"/>
                <a:cs typeface="Arial" panose="020B0604020202020204" pitchFamily="34" charset="0"/>
              </a:rPr>
              <a:t>Online calculation limitations</a:t>
            </a:r>
          </a:p>
          <a:p>
            <a:endParaRPr lang="he-IL" sz="2800" dirty="0"/>
          </a:p>
        </p:txBody>
      </p:sp>
      <p:sp>
        <p:nvSpPr>
          <p:cNvPr id="6" name="כותרת 1">
            <a:extLst>
              <a:ext uri="{FF2B5EF4-FFF2-40B4-BE49-F238E27FC236}">
                <a16:creationId xmlns:a16="http://schemas.microsoft.com/office/drawing/2014/main" id="{B8F6ED13-25C0-479E-99F4-D9A94342BA38}"/>
              </a:ext>
            </a:extLst>
          </p:cNvPr>
          <p:cNvSpPr txBox="1">
            <a:spLocks/>
          </p:cNvSpPr>
          <p:nvPr/>
        </p:nvSpPr>
        <p:spPr>
          <a:xfrm>
            <a:off x="2432277" y="3607537"/>
            <a:ext cx="6180667"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Technique #2 </a:t>
            </a:r>
            <a:r>
              <a:rPr lang="en-US" dirty="0">
                <a:ea typeface="Calibri" panose="020F0502020204030204" pitchFamily="34" charset="0"/>
                <a:cs typeface="Arial" panose="020B0604020202020204" pitchFamily="34" charset="0"/>
              </a:rPr>
              <a:t>Disadvantages</a:t>
            </a:r>
            <a:r>
              <a:rPr lang="en-US" dirty="0"/>
              <a:t>  </a:t>
            </a:r>
            <a:endParaRPr lang="he-IL"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fld id="{E31375A4-56A4-47D6-9801-1991572033F7}" type="slidenum">
              <a:rPr lang="he-IL" sz="1200" smtClean="0"/>
              <a:pPr/>
              <a:t>18</a:t>
            </a:fld>
            <a:endParaRPr lang="he-IL" sz="1200" dirty="0"/>
          </a:p>
        </p:txBody>
      </p:sp>
    </p:spTree>
    <p:extLst>
      <p:ext uri="{BB962C8B-B14F-4D97-AF65-F5344CB8AC3E}">
        <p14:creationId xmlns:p14="http://schemas.microsoft.com/office/powerpoint/2010/main" val="337730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9682BF4A-9717-4DDC-A7C2-04BE4D3A543A}"/>
              </a:ext>
            </a:extLst>
          </p:cNvPr>
          <p:cNvSpPr txBox="1">
            <a:spLocks/>
          </p:cNvSpPr>
          <p:nvPr/>
        </p:nvSpPr>
        <p:spPr>
          <a:xfrm>
            <a:off x="2646810" y="349349"/>
            <a:ext cx="5751603" cy="78310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Technique #2 – how it work</a:t>
            </a:r>
          </a:p>
        </p:txBody>
      </p:sp>
      <p:sp>
        <p:nvSpPr>
          <p:cNvPr id="7" name="מציין מיקום תוכן 2">
            <a:extLst>
              <a:ext uri="{FF2B5EF4-FFF2-40B4-BE49-F238E27FC236}">
                <a16:creationId xmlns:a16="http://schemas.microsoft.com/office/drawing/2014/main" id="{33D8F3AB-336E-4EF4-80B0-ED12373BA218}"/>
              </a:ext>
            </a:extLst>
          </p:cNvPr>
          <p:cNvSpPr txBox="1">
            <a:spLocks/>
          </p:cNvSpPr>
          <p:nvPr/>
        </p:nvSpPr>
        <p:spPr>
          <a:xfrm>
            <a:off x="805219" y="1209064"/>
            <a:ext cx="8596668" cy="388077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t>Find the threshold Value of the red channel</a:t>
            </a:r>
          </a:p>
          <a:p>
            <a:r>
              <a:rPr lang="en-US" sz="2800" dirty="0"/>
              <a:t>Remove problematic frameworks</a:t>
            </a:r>
          </a:p>
          <a:p>
            <a:r>
              <a:rPr lang="en-US" sz="2800" dirty="0"/>
              <a:t>Create the PPG signal</a:t>
            </a:r>
          </a:p>
          <a:p>
            <a:endParaRPr lang="en-US" sz="2800" dirty="0">
              <a:ea typeface="Calibri" panose="020F0502020204030204" pitchFamily="34" charset="0"/>
              <a:cs typeface="Arial" panose="020B0604020202020204" pitchFamily="34" charset="0"/>
            </a:endParaRPr>
          </a:p>
          <a:p>
            <a:endParaRPr lang="en-US" sz="2800" dirty="0">
              <a:ea typeface="Calibri" panose="020F0502020204030204" pitchFamily="34" charset="0"/>
              <a:cs typeface="Arial" panose="020B0604020202020204" pitchFamily="34" charset="0"/>
            </a:endParaRPr>
          </a:p>
          <a:p>
            <a:endParaRPr lang="he-IL" sz="2800" dirty="0"/>
          </a:p>
        </p:txBody>
      </p:sp>
      <p:sp>
        <p:nvSpPr>
          <p:cNvPr id="2" name="Slide Number Placeholder 1">
            <a:extLst>
              <a:ext uri="{FF2B5EF4-FFF2-40B4-BE49-F238E27FC236}">
                <a16:creationId xmlns:a16="http://schemas.microsoft.com/office/drawing/2014/main" id="{0F21F42D-343C-4711-998A-2BD1A3C336F1}"/>
              </a:ext>
            </a:extLst>
          </p:cNvPr>
          <p:cNvSpPr>
            <a:spLocks noGrp="1"/>
          </p:cNvSpPr>
          <p:nvPr>
            <p:ph type="sldNum" sz="quarter" idx="12"/>
          </p:nvPr>
        </p:nvSpPr>
        <p:spPr>
          <a:xfrm>
            <a:off x="8612944" y="5890636"/>
            <a:ext cx="683339" cy="365125"/>
          </a:xfrm>
        </p:spPr>
        <p:txBody>
          <a:bodyPr/>
          <a:lstStyle/>
          <a:p>
            <a:r>
              <a:rPr lang="en-US" sz="1200" dirty="0"/>
              <a:t>19</a:t>
            </a:r>
            <a:endParaRPr lang="he-IL" sz="1200" dirty="0"/>
          </a:p>
        </p:txBody>
      </p:sp>
      <p:pic>
        <p:nvPicPr>
          <p:cNvPr id="3" name="Picture 2">
            <a:extLst>
              <a:ext uri="{FF2B5EF4-FFF2-40B4-BE49-F238E27FC236}">
                <a16:creationId xmlns:a16="http://schemas.microsoft.com/office/drawing/2014/main" id="{135EE726-DA45-4F45-B7B0-F12F24D9D6A6}"/>
              </a:ext>
            </a:extLst>
          </p:cNvPr>
          <p:cNvPicPr>
            <a:picLocks noChangeAspect="1"/>
          </p:cNvPicPr>
          <p:nvPr/>
        </p:nvPicPr>
        <p:blipFill>
          <a:blip r:embed="rId3"/>
          <a:stretch>
            <a:fillRect/>
          </a:stretch>
        </p:blipFill>
        <p:spPr>
          <a:xfrm>
            <a:off x="805219" y="3347176"/>
            <a:ext cx="4505325" cy="181927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20663E7-CAAD-4C1F-9C1C-F93834EECCBD}"/>
                  </a:ext>
                </a:extLst>
              </p:cNvPr>
              <p:cNvSpPr/>
              <p:nvPr/>
            </p:nvSpPr>
            <p:spPr>
              <a:xfrm>
                <a:off x="5751211" y="3429000"/>
                <a:ext cx="4550413" cy="15006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𝑰𝑭</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&lt;</m:t>
                          </m:r>
                          <m:r>
                            <a:rPr lang="en-US" b="0" i="1" smtClean="0">
                              <a:latin typeface="Cambria Math" panose="02040503050406030204" pitchFamily="18" charset="0"/>
                            </a:rPr>
                            <m:t>𝑁</m:t>
                          </m:r>
                        </m:e>
                      </m:d>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1" i="1" smtClean="0">
                          <a:latin typeface="Cambria Math" panose="02040503050406030204" pitchFamily="18" charset="0"/>
                        </a:rPr>
                        <m:t>𝑻𝑯𝑬𝑵</m:t>
                      </m:r>
                      <m:r>
                        <a:rPr lang="en-US" b="1" i="1" smtClean="0">
                          <a:latin typeface="Cambria Math" panose="02040503050406030204" pitchFamily="18" charset="0"/>
                        </a:rPr>
                        <m:t>:</m:t>
                      </m:r>
                      <m:r>
                        <a:rPr lang="en-US" i="1">
                          <a:latin typeface="Cambria Math" panose="02040503050406030204" pitchFamily="18" charset="0"/>
                        </a:rPr>
                        <m:t>𝑃𝑃𝐺</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m:t>
                                  </m:r>
                                </m:e>
                              </m:d>
                            </m:e>
                          </m:func>
                          <m:r>
                            <a:rPr lang="en-US" i="1">
                              <a:latin typeface="Cambria Math" panose="02040503050406030204" pitchFamily="18" charset="0"/>
                            </a:rPr>
                            <m:t>−</m:t>
                          </m:r>
                          <m:r>
                            <a:rPr lang="en-US" i="1">
                              <a:latin typeface="Cambria Math" panose="02040503050406030204" pitchFamily="18" charset="0"/>
                            </a:rPr>
                            <m:t>𝑅</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num>
                        <m:den>
                          <m:r>
                            <a:rPr lang="en-US" i="1">
                              <a:latin typeface="Cambria Math" panose="02040503050406030204" pitchFamily="18" charset="0"/>
                            </a:rPr>
                            <m:t>𝑀𝑎𝑥</m:t>
                          </m:r>
                          <m:d>
                            <m:dPr>
                              <m:ctrlPr>
                                <a:rPr lang="en-US" i="1">
                                  <a:latin typeface="Cambria Math" panose="02040503050406030204" pitchFamily="18" charset="0"/>
                                </a:rPr>
                              </m:ctrlPr>
                            </m:dPr>
                            <m:e>
                              <m:r>
                                <a:rPr lang="en-US" i="1">
                                  <a:latin typeface="Cambria Math" panose="02040503050406030204" pitchFamily="18" charset="0"/>
                                </a:rPr>
                                <m:t>𝑅</m:t>
                              </m:r>
                            </m:e>
                          </m:d>
                          <m:r>
                            <a:rPr lang="en-US" i="1">
                              <a:latin typeface="Cambria Math" panose="02040503050406030204" pitchFamily="18" charset="0"/>
                            </a:rPr>
                            <m:t>−</m:t>
                          </m:r>
                          <m:r>
                            <a:rPr lang="en-US" i="1">
                              <a:latin typeface="Cambria Math" panose="02040503050406030204" pitchFamily="18" charset="0"/>
                            </a:rPr>
                            <m:t>𝑀𝑖𝑛</m:t>
                          </m:r>
                          <m:d>
                            <m:dPr>
                              <m:ctrlPr>
                                <a:rPr lang="en-US" i="1">
                                  <a:latin typeface="Cambria Math" panose="02040503050406030204" pitchFamily="18" charset="0"/>
                                </a:rPr>
                              </m:ctrlPr>
                            </m:dPr>
                            <m:e>
                              <m:r>
                                <a:rPr lang="en-US" i="1">
                                  <a:latin typeface="Cambria Math" panose="02040503050406030204" pitchFamily="18" charset="0"/>
                                </a:rPr>
                                <m:t>𝑅</m:t>
                              </m:r>
                            </m:e>
                          </m:d>
                        </m:den>
                      </m:f>
                    </m:oMath>
                  </m:oMathPara>
                </a14:m>
                <a:endParaRPr lang="en-US" dirty="0"/>
              </a:p>
              <a:p>
                <a:endParaRPr lang="en-US" dirty="0"/>
              </a:p>
            </p:txBody>
          </p:sp>
        </mc:Choice>
        <mc:Fallback xmlns="">
          <p:sp>
            <p:nvSpPr>
              <p:cNvPr id="8" name="Rectangle 7">
                <a:extLst>
                  <a:ext uri="{FF2B5EF4-FFF2-40B4-BE49-F238E27FC236}">
                    <a16:creationId xmlns:a16="http://schemas.microsoft.com/office/drawing/2014/main" id="{920663E7-CAAD-4C1F-9C1C-F93834EECCBD}"/>
                  </a:ext>
                </a:extLst>
              </p:cNvPr>
              <p:cNvSpPr>
                <a:spLocks noRot="1" noChangeAspect="1" noMove="1" noResize="1" noEditPoints="1" noAdjustHandles="1" noChangeArrowheads="1" noChangeShapeType="1" noTextEdit="1"/>
              </p:cNvSpPr>
              <p:nvPr/>
            </p:nvSpPr>
            <p:spPr>
              <a:xfrm>
                <a:off x="5751211" y="3429000"/>
                <a:ext cx="4550413" cy="150066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148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l" rtl="0"/>
            <a:r>
              <a:rPr lang="en-US" dirty="0"/>
              <a:t>Presentation Outline</a:t>
            </a:r>
            <a:endParaRPr lang="he-IL" dirty="0"/>
          </a:p>
        </p:txBody>
      </p:sp>
      <p:sp>
        <p:nvSpPr>
          <p:cNvPr id="3" name="מציין מיקום תוכן 2"/>
          <p:cNvSpPr>
            <a:spLocks noGrp="1"/>
          </p:cNvSpPr>
          <p:nvPr>
            <p:ph idx="1"/>
          </p:nvPr>
        </p:nvSpPr>
        <p:spPr>
          <a:xfrm>
            <a:off x="736518" y="1782216"/>
            <a:ext cx="8596668" cy="3880773"/>
          </a:xfrm>
        </p:spPr>
        <p:txBody>
          <a:bodyPr>
            <a:normAutofit/>
          </a:bodyPr>
          <a:lstStyle/>
          <a:p>
            <a:pPr algn="l" rtl="0"/>
            <a:r>
              <a:rPr lang="en-US" sz="3200" dirty="0"/>
              <a:t>Project’s goal</a:t>
            </a:r>
          </a:p>
          <a:p>
            <a:r>
              <a:rPr lang="en-US" sz="3200" dirty="0"/>
              <a:t>Motivation and Challenges</a:t>
            </a:r>
          </a:p>
          <a:p>
            <a:pPr algn="l" rtl="0"/>
            <a:r>
              <a:rPr lang="en-US" sz="3200" dirty="0"/>
              <a:t>Chosen PPG Technique</a:t>
            </a:r>
          </a:p>
          <a:p>
            <a:r>
              <a:rPr lang="en-US" sz="3200" dirty="0"/>
              <a:t>Previous projects’ work</a:t>
            </a:r>
          </a:p>
          <a:p>
            <a:r>
              <a:rPr lang="en-US" sz="3200" dirty="0"/>
              <a:t>Equipment: BP monitor, Oximeter</a:t>
            </a:r>
          </a:p>
          <a:p>
            <a:r>
              <a:rPr lang="en-US" sz="3200" dirty="0"/>
              <a:t>What so far, and what in Future work</a:t>
            </a:r>
            <a:endParaRPr lang="he-IL" sz="3200" dirty="0"/>
          </a:p>
        </p:txBody>
      </p:sp>
      <p:sp>
        <p:nvSpPr>
          <p:cNvPr id="4" name="Slide Number Placeholder 3">
            <a:extLst>
              <a:ext uri="{FF2B5EF4-FFF2-40B4-BE49-F238E27FC236}">
                <a16:creationId xmlns:a16="http://schemas.microsoft.com/office/drawing/2014/main" id="{14DAB85D-C9F4-492A-A30A-274EBBEA6121}"/>
              </a:ext>
            </a:extLst>
          </p:cNvPr>
          <p:cNvSpPr>
            <a:spLocks noGrp="1"/>
          </p:cNvSpPr>
          <p:nvPr>
            <p:ph type="sldNum" sz="quarter" idx="12"/>
          </p:nvPr>
        </p:nvSpPr>
        <p:spPr>
          <a:xfrm>
            <a:off x="8590663" y="5883275"/>
            <a:ext cx="683339" cy="365125"/>
          </a:xfrm>
        </p:spPr>
        <p:txBody>
          <a:bodyPr/>
          <a:lstStyle/>
          <a:p>
            <a:fld id="{E31375A4-56A4-47D6-9801-1991572033F7}" type="slidenum">
              <a:rPr lang="he-IL" sz="1200" smtClean="0"/>
              <a:pPr/>
              <a:t>2</a:t>
            </a:fld>
            <a:endParaRPr lang="he-IL" sz="1200" dirty="0"/>
          </a:p>
        </p:txBody>
      </p:sp>
    </p:spTree>
    <p:extLst>
      <p:ext uri="{BB962C8B-B14F-4D97-AF65-F5344CB8AC3E}">
        <p14:creationId xmlns:p14="http://schemas.microsoft.com/office/powerpoint/2010/main" val="200931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6B1945-0CBD-4C7B-9041-88FD7735BB63}"/>
              </a:ext>
            </a:extLst>
          </p:cNvPr>
          <p:cNvPicPr>
            <a:picLocks noChangeAspect="1"/>
          </p:cNvPicPr>
          <p:nvPr/>
        </p:nvPicPr>
        <p:blipFill>
          <a:blip r:embed="rId3"/>
          <a:stretch>
            <a:fillRect/>
          </a:stretch>
        </p:blipFill>
        <p:spPr>
          <a:xfrm>
            <a:off x="231979" y="1716441"/>
            <a:ext cx="11835050" cy="1823374"/>
          </a:xfrm>
          <a:prstGeom prst="rect">
            <a:avLst/>
          </a:prstGeom>
        </p:spPr>
      </p:pic>
      <p:pic>
        <p:nvPicPr>
          <p:cNvPr id="8" name="Picture 7">
            <a:extLst>
              <a:ext uri="{FF2B5EF4-FFF2-40B4-BE49-F238E27FC236}">
                <a16:creationId xmlns:a16="http://schemas.microsoft.com/office/drawing/2014/main" id="{187DFDD5-CF13-4715-A1B0-C87B8303D127}"/>
              </a:ext>
            </a:extLst>
          </p:cNvPr>
          <p:cNvPicPr>
            <a:picLocks noChangeAspect="1"/>
          </p:cNvPicPr>
          <p:nvPr/>
        </p:nvPicPr>
        <p:blipFill>
          <a:blip r:embed="rId4"/>
          <a:stretch>
            <a:fillRect/>
          </a:stretch>
        </p:blipFill>
        <p:spPr>
          <a:xfrm>
            <a:off x="327458" y="4302177"/>
            <a:ext cx="11728355" cy="1739186"/>
          </a:xfrm>
          <a:prstGeom prst="rect">
            <a:avLst/>
          </a:prstGeom>
        </p:spPr>
      </p:pic>
      <p:sp>
        <p:nvSpPr>
          <p:cNvPr id="11" name="כותרת 1">
            <a:extLst>
              <a:ext uri="{FF2B5EF4-FFF2-40B4-BE49-F238E27FC236}">
                <a16:creationId xmlns:a16="http://schemas.microsoft.com/office/drawing/2014/main" id="{4FAC1FBD-AAC4-4D6D-820F-45A34FB3C998}"/>
              </a:ext>
            </a:extLst>
          </p:cNvPr>
          <p:cNvSpPr txBox="1">
            <a:spLocks/>
          </p:cNvSpPr>
          <p:nvPr/>
        </p:nvSpPr>
        <p:spPr>
          <a:xfrm>
            <a:off x="677333" y="73161"/>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Technique#2 results by Galaxy s9 </a:t>
            </a:r>
            <a:endParaRPr lang="he-IL" dirty="0"/>
          </a:p>
        </p:txBody>
      </p:sp>
      <p:sp>
        <p:nvSpPr>
          <p:cNvPr id="2" name="TextBox 1">
            <a:extLst>
              <a:ext uri="{FF2B5EF4-FFF2-40B4-BE49-F238E27FC236}">
                <a16:creationId xmlns:a16="http://schemas.microsoft.com/office/drawing/2014/main" id="{0BC1DF4B-D142-4C09-9381-00B9DFDE5B0E}"/>
              </a:ext>
            </a:extLst>
          </p:cNvPr>
          <p:cNvSpPr txBox="1"/>
          <p:nvPr/>
        </p:nvSpPr>
        <p:spPr>
          <a:xfrm>
            <a:off x="677333" y="696808"/>
            <a:ext cx="8389975" cy="707886"/>
          </a:xfrm>
          <a:prstGeom prst="rect">
            <a:avLst/>
          </a:prstGeom>
          <a:noFill/>
        </p:spPr>
        <p:txBody>
          <a:bodyPr wrap="square" rtlCol="0">
            <a:spAutoFit/>
          </a:bodyPr>
          <a:lstStyle/>
          <a:p>
            <a:r>
              <a:rPr lang="en-US" sz="2000" dirty="0"/>
              <a:t>Camera specifications: 4K@30/60fps, 1080p@30/60/240fps, 720p@960fps, HDR, stereo sound rec., gyro-EIS &amp; OIS (30fps)</a:t>
            </a:r>
          </a:p>
        </p:txBody>
      </p:sp>
      <p:sp>
        <p:nvSpPr>
          <p:cNvPr id="5" name="Slide Number Placeholder 4">
            <a:extLst>
              <a:ext uri="{FF2B5EF4-FFF2-40B4-BE49-F238E27FC236}">
                <a16:creationId xmlns:a16="http://schemas.microsoft.com/office/drawing/2014/main" id="{E4ADDB85-9958-4A8E-AF9E-8BD073AFC540}"/>
              </a:ext>
            </a:extLst>
          </p:cNvPr>
          <p:cNvSpPr>
            <a:spLocks noGrp="1"/>
          </p:cNvSpPr>
          <p:nvPr>
            <p:ph type="sldNum" sz="quarter" idx="12"/>
          </p:nvPr>
        </p:nvSpPr>
        <p:spPr>
          <a:xfrm>
            <a:off x="8590663" y="5965915"/>
            <a:ext cx="683339" cy="365125"/>
          </a:xfrm>
        </p:spPr>
        <p:txBody>
          <a:bodyPr/>
          <a:lstStyle/>
          <a:p>
            <a:fld id="{E31375A4-56A4-47D6-9801-1991572033F7}" type="slidenum">
              <a:rPr lang="he-IL" sz="1200" smtClean="0"/>
              <a:pPr/>
              <a:t>20</a:t>
            </a:fld>
            <a:endParaRPr lang="he-IL" sz="1200" dirty="0"/>
          </a:p>
        </p:txBody>
      </p:sp>
      <p:cxnSp>
        <p:nvCxnSpPr>
          <p:cNvPr id="14" name="Straight Arrow Connector 13">
            <a:extLst>
              <a:ext uri="{FF2B5EF4-FFF2-40B4-BE49-F238E27FC236}">
                <a16:creationId xmlns:a16="http://schemas.microsoft.com/office/drawing/2014/main" id="{8646944A-FFA1-4B4B-A618-5C085B70F347}"/>
              </a:ext>
            </a:extLst>
          </p:cNvPr>
          <p:cNvCxnSpPr>
            <a:cxnSpLocks/>
          </p:cNvCxnSpPr>
          <p:nvPr/>
        </p:nvCxnSpPr>
        <p:spPr>
          <a:xfrm flipH="1">
            <a:off x="9021067" y="4029000"/>
            <a:ext cx="252935" cy="759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131F108-95DB-49E6-92B6-67E5C2E7CAD7}"/>
              </a:ext>
            </a:extLst>
          </p:cNvPr>
          <p:cNvSpPr txBox="1"/>
          <p:nvPr/>
        </p:nvSpPr>
        <p:spPr>
          <a:xfrm>
            <a:off x="8870412" y="3713077"/>
            <a:ext cx="1500651" cy="369332"/>
          </a:xfrm>
          <a:prstGeom prst="rect">
            <a:avLst/>
          </a:prstGeom>
          <a:noFill/>
        </p:spPr>
        <p:txBody>
          <a:bodyPr wrap="square" rtlCol="0">
            <a:spAutoFit/>
          </a:bodyPr>
          <a:lstStyle/>
          <a:p>
            <a:r>
              <a:rPr lang="en-US" b="1" dirty="0">
                <a:solidFill>
                  <a:srgbClr val="00B0F0"/>
                </a:solidFill>
              </a:rPr>
              <a:t>Raw signal</a:t>
            </a:r>
          </a:p>
        </p:txBody>
      </p:sp>
      <p:sp>
        <p:nvSpPr>
          <p:cNvPr id="19" name="TextBox 18">
            <a:extLst>
              <a:ext uri="{FF2B5EF4-FFF2-40B4-BE49-F238E27FC236}">
                <a16:creationId xmlns:a16="http://schemas.microsoft.com/office/drawing/2014/main" id="{CCF82518-CA24-4C0B-A2DA-A2C9B0FB1852}"/>
              </a:ext>
            </a:extLst>
          </p:cNvPr>
          <p:cNvSpPr txBox="1"/>
          <p:nvPr/>
        </p:nvSpPr>
        <p:spPr>
          <a:xfrm>
            <a:off x="7466671" y="3770812"/>
            <a:ext cx="1040718" cy="338554"/>
          </a:xfrm>
          <a:prstGeom prst="rect">
            <a:avLst/>
          </a:prstGeom>
          <a:noFill/>
        </p:spPr>
        <p:txBody>
          <a:bodyPr wrap="square" rtlCol="0">
            <a:spAutoFit/>
          </a:bodyPr>
          <a:lstStyle/>
          <a:p>
            <a:r>
              <a:rPr lang="en-US" sz="1600" b="1" dirty="0">
                <a:solidFill>
                  <a:srgbClr val="FF0000"/>
                </a:solidFill>
              </a:rPr>
              <a:t>Baseline </a:t>
            </a:r>
          </a:p>
        </p:txBody>
      </p:sp>
      <p:cxnSp>
        <p:nvCxnSpPr>
          <p:cNvPr id="20" name="Straight Arrow Connector 19">
            <a:extLst>
              <a:ext uri="{FF2B5EF4-FFF2-40B4-BE49-F238E27FC236}">
                <a16:creationId xmlns:a16="http://schemas.microsoft.com/office/drawing/2014/main" id="{86F46E7B-7717-423A-86E0-75AF344DEADD}"/>
              </a:ext>
            </a:extLst>
          </p:cNvPr>
          <p:cNvCxnSpPr>
            <a:cxnSpLocks/>
          </p:cNvCxnSpPr>
          <p:nvPr/>
        </p:nvCxnSpPr>
        <p:spPr>
          <a:xfrm>
            <a:off x="7778472" y="4157339"/>
            <a:ext cx="1" cy="1295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CF9CBB4-58DA-4588-ADEB-589EA8C95AA6}"/>
              </a:ext>
            </a:extLst>
          </p:cNvPr>
          <p:cNvSpPr txBox="1"/>
          <p:nvPr/>
        </p:nvSpPr>
        <p:spPr>
          <a:xfrm>
            <a:off x="5298803" y="1549766"/>
            <a:ext cx="1586837" cy="523220"/>
          </a:xfrm>
          <a:prstGeom prst="rect">
            <a:avLst/>
          </a:prstGeom>
          <a:noFill/>
        </p:spPr>
        <p:txBody>
          <a:bodyPr wrap="square" rtlCol="0">
            <a:spAutoFit/>
          </a:bodyPr>
          <a:lstStyle/>
          <a:p>
            <a:r>
              <a:rPr lang="en-US" sz="2800" b="1" dirty="0"/>
              <a:t>At rest </a:t>
            </a:r>
          </a:p>
        </p:txBody>
      </p:sp>
      <p:sp>
        <p:nvSpPr>
          <p:cNvPr id="24" name="TextBox 23">
            <a:extLst>
              <a:ext uri="{FF2B5EF4-FFF2-40B4-BE49-F238E27FC236}">
                <a16:creationId xmlns:a16="http://schemas.microsoft.com/office/drawing/2014/main" id="{2D3F4361-6023-4CB3-9976-94BC6A423955}"/>
              </a:ext>
            </a:extLst>
          </p:cNvPr>
          <p:cNvSpPr txBox="1"/>
          <p:nvPr/>
        </p:nvSpPr>
        <p:spPr>
          <a:xfrm>
            <a:off x="4540512" y="4109366"/>
            <a:ext cx="2631829" cy="523220"/>
          </a:xfrm>
          <a:prstGeom prst="rect">
            <a:avLst/>
          </a:prstGeom>
          <a:noFill/>
        </p:spPr>
        <p:txBody>
          <a:bodyPr wrap="square" rtlCol="0">
            <a:spAutoFit/>
          </a:bodyPr>
          <a:lstStyle/>
          <a:p>
            <a:r>
              <a:rPr lang="en-US" sz="2800" b="1" dirty="0"/>
              <a:t>After exercise</a:t>
            </a:r>
          </a:p>
        </p:txBody>
      </p:sp>
      <p:pic>
        <p:nvPicPr>
          <p:cNvPr id="25" name="Picture 24">
            <a:extLst>
              <a:ext uri="{FF2B5EF4-FFF2-40B4-BE49-F238E27FC236}">
                <a16:creationId xmlns:a16="http://schemas.microsoft.com/office/drawing/2014/main" id="{7E35BF5B-CFC2-4EB1-9901-5D8E6ECC767D}"/>
              </a:ext>
            </a:extLst>
          </p:cNvPr>
          <p:cNvPicPr>
            <a:picLocks noChangeAspect="1"/>
          </p:cNvPicPr>
          <p:nvPr/>
        </p:nvPicPr>
        <p:blipFill>
          <a:blip r:embed="rId5"/>
          <a:stretch>
            <a:fillRect/>
          </a:stretch>
        </p:blipFill>
        <p:spPr>
          <a:xfrm>
            <a:off x="1585" y="1346512"/>
            <a:ext cx="2654963" cy="535455"/>
          </a:xfrm>
          <a:prstGeom prst="rect">
            <a:avLst/>
          </a:prstGeom>
        </p:spPr>
      </p:pic>
      <p:pic>
        <p:nvPicPr>
          <p:cNvPr id="26" name="Picture 25">
            <a:extLst>
              <a:ext uri="{FF2B5EF4-FFF2-40B4-BE49-F238E27FC236}">
                <a16:creationId xmlns:a16="http://schemas.microsoft.com/office/drawing/2014/main" id="{2928B90B-35F6-4699-953F-E2F3A4F0D570}"/>
              </a:ext>
            </a:extLst>
          </p:cNvPr>
          <p:cNvPicPr>
            <a:picLocks noChangeAspect="1"/>
          </p:cNvPicPr>
          <p:nvPr/>
        </p:nvPicPr>
        <p:blipFill>
          <a:blip r:embed="rId5"/>
          <a:stretch>
            <a:fillRect/>
          </a:stretch>
        </p:blipFill>
        <p:spPr>
          <a:xfrm>
            <a:off x="56359" y="3839736"/>
            <a:ext cx="2820343" cy="568809"/>
          </a:xfrm>
          <a:prstGeom prst="rect">
            <a:avLst/>
          </a:prstGeom>
        </p:spPr>
      </p:pic>
      <p:sp>
        <p:nvSpPr>
          <p:cNvPr id="27" name="TextBox 26">
            <a:extLst>
              <a:ext uri="{FF2B5EF4-FFF2-40B4-BE49-F238E27FC236}">
                <a16:creationId xmlns:a16="http://schemas.microsoft.com/office/drawing/2014/main" id="{1BC906A4-3CB0-4E1F-8D9E-91B0A957715B}"/>
              </a:ext>
            </a:extLst>
          </p:cNvPr>
          <p:cNvSpPr txBox="1"/>
          <p:nvPr/>
        </p:nvSpPr>
        <p:spPr>
          <a:xfrm>
            <a:off x="5200080" y="5755107"/>
            <a:ext cx="895919" cy="369332"/>
          </a:xfrm>
          <a:prstGeom prst="rect">
            <a:avLst/>
          </a:prstGeom>
          <a:noFill/>
        </p:spPr>
        <p:txBody>
          <a:bodyPr wrap="square" rtlCol="0">
            <a:spAutoFit/>
          </a:bodyPr>
          <a:lstStyle/>
          <a:p>
            <a:r>
              <a:rPr lang="en-US" b="1" dirty="0"/>
              <a:t>Time</a:t>
            </a:r>
          </a:p>
        </p:txBody>
      </p:sp>
      <p:sp>
        <p:nvSpPr>
          <p:cNvPr id="22" name="TextBox 21">
            <a:extLst>
              <a:ext uri="{FF2B5EF4-FFF2-40B4-BE49-F238E27FC236}">
                <a16:creationId xmlns:a16="http://schemas.microsoft.com/office/drawing/2014/main" id="{965C638F-E5ED-4F95-9E58-83C792E84DEC}"/>
              </a:ext>
            </a:extLst>
          </p:cNvPr>
          <p:cNvSpPr txBox="1"/>
          <p:nvPr/>
        </p:nvSpPr>
        <p:spPr>
          <a:xfrm rot="16200000">
            <a:off x="-142959" y="2270017"/>
            <a:ext cx="763395" cy="369332"/>
          </a:xfrm>
          <a:prstGeom prst="rect">
            <a:avLst/>
          </a:prstGeom>
          <a:noFill/>
        </p:spPr>
        <p:txBody>
          <a:bodyPr wrap="square" rtlCol="0">
            <a:spAutoFit/>
          </a:bodyPr>
          <a:lstStyle/>
          <a:p>
            <a:r>
              <a:rPr lang="en-US" b="1" dirty="0"/>
              <a:t>Pulse</a:t>
            </a:r>
          </a:p>
        </p:txBody>
      </p:sp>
      <p:sp>
        <p:nvSpPr>
          <p:cNvPr id="28" name="TextBox 27">
            <a:extLst>
              <a:ext uri="{FF2B5EF4-FFF2-40B4-BE49-F238E27FC236}">
                <a16:creationId xmlns:a16="http://schemas.microsoft.com/office/drawing/2014/main" id="{EF0F9242-99E4-488F-936D-441020AA8E7A}"/>
              </a:ext>
            </a:extLst>
          </p:cNvPr>
          <p:cNvSpPr txBox="1"/>
          <p:nvPr/>
        </p:nvSpPr>
        <p:spPr>
          <a:xfrm>
            <a:off x="5200080" y="3355149"/>
            <a:ext cx="895919" cy="369332"/>
          </a:xfrm>
          <a:prstGeom prst="rect">
            <a:avLst/>
          </a:prstGeom>
          <a:noFill/>
        </p:spPr>
        <p:txBody>
          <a:bodyPr wrap="square" rtlCol="0">
            <a:spAutoFit/>
          </a:bodyPr>
          <a:lstStyle/>
          <a:p>
            <a:r>
              <a:rPr lang="en-US" b="1" dirty="0"/>
              <a:t>Time</a:t>
            </a:r>
          </a:p>
        </p:txBody>
      </p:sp>
      <p:sp>
        <p:nvSpPr>
          <p:cNvPr id="29" name="TextBox 28">
            <a:extLst>
              <a:ext uri="{FF2B5EF4-FFF2-40B4-BE49-F238E27FC236}">
                <a16:creationId xmlns:a16="http://schemas.microsoft.com/office/drawing/2014/main" id="{C59FECC1-04A9-4003-B143-DEAF3BD8A1C8}"/>
              </a:ext>
            </a:extLst>
          </p:cNvPr>
          <p:cNvSpPr txBox="1"/>
          <p:nvPr/>
        </p:nvSpPr>
        <p:spPr>
          <a:xfrm rot="16200000">
            <a:off x="-149719" y="5002354"/>
            <a:ext cx="763395" cy="369332"/>
          </a:xfrm>
          <a:prstGeom prst="rect">
            <a:avLst/>
          </a:prstGeom>
          <a:noFill/>
        </p:spPr>
        <p:txBody>
          <a:bodyPr wrap="square" rtlCol="0">
            <a:spAutoFit/>
          </a:bodyPr>
          <a:lstStyle/>
          <a:p>
            <a:r>
              <a:rPr lang="en-US" b="1" dirty="0"/>
              <a:t>Pulse</a:t>
            </a:r>
          </a:p>
        </p:txBody>
      </p:sp>
    </p:spTree>
    <p:extLst>
      <p:ext uri="{BB962C8B-B14F-4D97-AF65-F5344CB8AC3E}">
        <p14:creationId xmlns:p14="http://schemas.microsoft.com/office/powerpoint/2010/main" val="269137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DC9C0-EA93-404B-B636-0C77A5A99929}"/>
              </a:ext>
            </a:extLst>
          </p:cNvPr>
          <p:cNvPicPr>
            <a:picLocks noChangeAspect="1"/>
          </p:cNvPicPr>
          <p:nvPr/>
        </p:nvPicPr>
        <p:blipFill>
          <a:blip r:embed="rId3"/>
          <a:stretch>
            <a:fillRect/>
          </a:stretch>
        </p:blipFill>
        <p:spPr>
          <a:xfrm>
            <a:off x="147877" y="1081285"/>
            <a:ext cx="4721902" cy="5142639"/>
          </a:xfrm>
          <a:prstGeom prst="rect">
            <a:avLst/>
          </a:prstGeom>
        </p:spPr>
      </p:pic>
      <p:sp>
        <p:nvSpPr>
          <p:cNvPr id="2" name="Title 1"/>
          <p:cNvSpPr>
            <a:spLocks noGrp="1"/>
          </p:cNvSpPr>
          <p:nvPr>
            <p:ph type="title"/>
          </p:nvPr>
        </p:nvSpPr>
        <p:spPr>
          <a:xfrm>
            <a:off x="0" y="0"/>
            <a:ext cx="8596668" cy="1320800"/>
          </a:xfrm>
        </p:spPr>
        <p:txBody>
          <a:bodyPr>
            <a:normAutofit/>
          </a:bodyPr>
          <a:lstStyle/>
          <a:p>
            <a:r>
              <a:rPr lang="en-US" dirty="0"/>
              <a:t>Omron HEM-907 - a clinically validated DIGITAL BLOOD PRESSURE MONITOR</a:t>
            </a:r>
            <a:endParaRPr lang="he-IL" dirty="0"/>
          </a:p>
        </p:txBody>
      </p:sp>
      <p:sp>
        <p:nvSpPr>
          <p:cNvPr id="3" name="Content Placeholder 2"/>
          <p:cNvSpPr>
            <a:spLocks noGrp="1"/>
          </p:cNvSpPr>
          <p:nvPr>
            <p:ph idx="1"/>
          </p:nvPr>
        </p:nvSpPr>
        <p:spPr>
          <a:xfrm>
            <a:off x="4869779" y="2861313"/>
            <a:ext cx="6364574" cy="3545174"/>
          </a:xfrm>
        </p:spPr>
        <p:txBody>
          <a:bodyPr>
            <a:normAutofit/>
          </a:bodyPr>
          <a:lstStyle/>
          <a:p>
            <a:pPr algn="l" rtl="0"/>
            <a:r>
              <a:rPr lang="en-US" sz="2800" dirty="0"/>
              <a:t>Provides a finite and accurate systolic/diastolic results.</a:t>
            </a:r>
          </a:p>
          <a:p>
            <a:pPr marL="0" indent="0" algn="l" rtl="0">
              <a:buNone/>
            </a:pPr>
            <a:endParaRPr lang="en-US" sz="2800" dirty="0"/>
          </a:p>
          <a:p>
            <a:pPr algn="l" rtl="0"/>
            <a:r>
              <a:rPr lang="en-US" sz="2800" dirty="0"/>
              <a:t>The lab acquired the device for us.</a:t>
            </a:r>
          </a:p>
          <a:p>
            <a:pPr algn="l" rtl="0"/>
            <a:endParaRPr lang="he-IL" sz="2800" dirty="0"/>
          </a:p>
        </p:txBody>
      </p:sp>
      <p:sp>
        <p:nvSpPr>
          <p:cNvPr id="6" name="Slide Number Placeholder 5">
            <a:extLst>
              <a:ext uri="{FF2B5EF4-FFF2-40B4-BE49-F238E27FC236}">
                <a16:creationId xmlns:a16="http://schemas.microsoft.com/office/drawing/2014/main" id="{74B54EAE-BD05-4C26-89AC-308C8EFA8BF0}"/>
              </a:ext>
            </a:extLst>
          </p:cNvPr>
          <p:cNvSpPr>
            <a:spLocks noGrp="1"/>
          </p:cNvSpPr>
          <p:nvPr>
            <p:ph type="sldNum" sz="quarter" idx="12"/>
          </p:nvPr>
        </p:nvSpPr>
        <p:spPr>
          <a:xfrm>
            <a:off x="8596668" y="5930830"/>
            <a:ext cx="683339" cy="365125"/>
          </a:xfrm>
        </p:spPr>
        <p:txBody>
          <a:bodyPr/>
          <a:lstStyle/>
          <a:p>
            <a:fld id="{E31375A4-56A4-47D6-9801-1991572033F7}" type="slidenum">
              <a:rPr lang="he-IL" sz="1200" smtClean="0"/>
              <a:pPr/>
              <a:t>21</a:t>
            </a:fld>
            <a:endParaRPr lang="he-IL" sz="1200" dirty="0"/>
          </a:p>
        </p:txBody>
      </p:sp>
    </p:spTree>
    <p:extLst>
      <p:ext uri="{BB962C8B-B14F-4D97-AF65-F5344CB8AC3E}">
        <p14:creationId xmlns:p14="http://schemas.microsoft.com/office/powerpoint/2010/main" val="139404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dirty="0"/>
              <a:t>Texas Instruments Oximeter</a:t>
            </a:r>
            <a:br>
              <a:rPr lang="en-US" dirty="0"/>
            </a:br>
            <a:r>
              <a:rPr lang="en-US" dirty="0">
                <a:effectLst/>
              </a:rPr>
              <a:t>AFE4490 Evaluation Module</a:t>
            </a:r>
            <a:endParaRPr lang="he-IL" dirty="0"/>
          </a:p>
        </p:txBody>
      </p:sp>
      <p:sp>
        <p:nvSpPr>
          <p:cNvPr id="3" name="Content Placeholder 2"/>
          <p:cNvSpPr>
            <a:spLocks noGrp="1"/>
          </p:cNvSpPr>
          <p:nvPr>
            <p:ph idx="1"/>
          </p:nvPr>
        </p:nvSpPr>
        <p:spPr>
          <a:xfrm>
            <a:off x="4899457" y="2080531"/>
            <a:ext cx="6364574" cy="3545174"/>
          </a:xfrm>
        </p:spPr>
        <p:txBody>
          <a:bodyPr>
            <a:normAutofit lnSpcReduction="10000"/>
          </a:bodyPr>
          <a:lstStyle/>
          <a:p>
            <a:pPr algn="l" rtl="0"/>
            <a:r>
              <a:rPr lang="en-US" sz="2800" dirty="0"/>
              <a:t>Provides raw signal in four channels</a:t>
            </a:r>
          </a:p>
          <a:p>
            <a:pPr algn="l" rtl="0"/>
            <a:r>
              <a:rPr lang="en-US" sz="2800" dirty="0"/>
              <a:t>USB based power and PC application connectivity</a:t>
            </a:r>
          </a:p>
          <a:p>
            <a:pPr algn="l" rtl="0"/>
            <a:r>
              <a:rPr lang="en-US" sz="2800" dirty="0"/>
              <a:t>Sampling rate of 500 Hz</a:t>
            </a:r>
          </a:p>
          <a:p>
            <a:pPr algn="l" rtl="0"/>
            <a:r>
              <a:rPr lang="en-US" sz="2800" dirty="0"/>
              <a:t>Operated by TI GUI</a:t>
            </a:r>
          </a:p>
          <a:p>
            <a:pPr algn="l" rtl="0"/>
            <a:r>
              <a:rPr lang="en-US" sz="2800" dirty="0"/>
              <a:t>transmission(not reflective) </a:t>
            </a:r>
          </a:p>
          <a:p>
            <a:pPr algn="l" rtl="0"/>
            <a:r>
              <a:rPr lang="en-US" sz="2800" dirty="0"/>
              <a:t>Lab currently possessing 2 devices</a:t>
            </a:r>
          </a:p>
          <a:p>
            <a:pPr algn="l" rtl="0"/>
            <a:endParaRPr lang="he-IL" sz="2800" dirty="0"/>
          </a:p>
        </p:txBody>
      </p:sp>
      <p:sp>
        <p:nvSpPr>
          <p:cNvPr id="4" name="Slide Number Placeholder 3"/>
          <p:cNvSpPr>
            <a:spLocks noGrp="1"/>
          </p:cNvSpPr>
          <p:nvPr>
            <p:ph type="sldNum" sz="quarter" idx="12"/>
          </p:nvPr>
        </p:nvSpPr>
        <p:spPr>
          <a:xfrm>
            <a:off x="8590663" y="5971023"/>
            <a:ext cx="683339" cy="365125"/>
          </a:xfrm>
        </p:spPr>
        <p:txBody>
          <a:bodyPr/>
          <a:lstStyle/>
          <a:p>
            <a:pPr algn="r" rtl="1"/>
            <a:fld id="{E31375A4-56A4-47D6-9801-1991572033F7}" type="slidenum">
              <a:rPr lang="he-IL" sz="1200" smtClean="0"/>
              <a:t>22</a:t>
            </a:fld>
            <a:endParaRPr lang="he-IL" sz="1200" dirty="0"/>
          </a:p>
        </p:txBody>
      </p:sp>
      <p:pic>
        <p:nvPicPr>
          <p:cNvPr id="1028" name="Picture 4" descr="תוצאת תמונה עבור ‪afe4490spo2ev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04" y="1916933"/>
            <a:ext cx="4489553" cy="4489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44885"/>
            <a:ext cx="8596668" cy="1320800"/>
          </a:xfrm>
        </p:spPr>
        <p:txBody>
          <a:bodyPr/>
          <a:lstStyle/>
          <a:p>
            <a:pPr algn="l" rtl="0"/>
            <a:r>
              <a:rPr lang="en-US" dirty="0"/>
              <a:t>Work So Far</a:t>
            </a:r>
            <a:endParaRPr lang="he-IL" dirty="0"/>
          </a:p>
        </p:txBody>
      </p:sp>
      <p:sp>
        <p:nvSpPr>
          <p:cNvPr id="3" name="מציין מיקום תוכן 2"/>
          <p:cNvSpPr>
            <a:spLocks noGrp="1"/>
          </p:cNvSpPr>
          <p:nvPr>
            <p:ph idx="1"/>
          </p:nvPr>
        </p:nvSpPr>
        <p:spPr>
          <a:xfrm>
            <a:off x="572231" y="1041083"/>
            <a:ext cx="8596668" cy="4775834"/>
          </a:xfrm>
        </p:spPr>
        <p:txBody>
          <a:bodyPr>
            <a:normAutofit lnSpcReduction="10000"/>
          </a:bodyPr>
          <a:lstStyle/>
          <a:p>
            <a:pPr algn="l" rtl="0"/>
            <a:r>
              <a:rPr lang="en-US" sz="2800" dirty="0"/>
              <a:t>Preparing ahead</a:t>
            </a:r>
          </a:p>
          <a:p>
            <a:pPr algn="l" rtl="0"/>
            <a:endParaRPr lang="en-US" sz="2800" dirty="0"/>
          </a:p>
          <a:p>
            <a:pPr algn="l" rtl="0"/>
            <a:r>
              <a:rPr lang="en-US" sz="2800" dirty="0"/>
              <a:t>Briefly literature review </a:t>
            </a:r>
          </a:p>
          <a:p>
            <a:pPr algn="l" rtl="0"/>
            <a:endParaRPr lang="en-US" sz="2800" dirty="0"/>
          </a:p>
          <a:p>
            <a:pPr algn="l" rtl="0"/>
            <a:r>
              <a:rPr lang="en-US" sz="2800" dirty="0"/>
              <a:t>Previous Projects full inspection</a:t>
            </a:r>
          </a:p>
          <a:p>
            <a:pPr algn="l" rtl="0"/>
            <a:endParaRPr lang="en-US" sz="2800" dirty="0"/>
          </a:p>
          <a:p>
            <a:pPr algn="l" rtl="0"/>
            <a:r>
              <a:rPr lang="en-US" sz="2800" dirty="0"/>
              <a:t>Reproduce previous works achievements</a:t>
            </a:r>
          </a:p>
          <a:p>
            <a:pPr marL="0" indent="0" algn="l" rtl="0">
              <a:buNone/>
            </a:pPr>
            <a:endParaRPr lang="en-US" sz="2800" dirty="0"/>
          </a:p>
          <a:p>
            <a:pPr algn="l" rtl="0"/>
            <a:r>
              <a:rPr lang="en-US" sz="2800" dirty="0"/>
              <a:t>Initial Smartphone’s Database collection</a:t>
            </a:r>
          </a:p>
          <a:p>
            <a:pPr algn="l" rtl="0"/>
            <a:endParaRPr lang="en-US" sz="2800" dirty="0"/>
          </a:p>
        </p:txBody>
      </p:sp>
      <p:sp>
        <p:nvSpPr>
          <p:cNvPr id="5" name="Slide Number Placeholder 4">
            <a:extLst>
              <a:ext uri="{FF2B5EF4-FFF2-40B4-BE49-F238E27FC236}">
                <a16:creationId xmlns:a16="http://schemas.microsoft.com/office/drawing/2014/main" id="{2F7EAA9B-9492-4452-B84D-365433D05837}"/>
              </a:ext>
            </a:extLst>
          </p:cNvPr>
          <p:cNvSpPr>
            <a:spLocks noGrp="1"/>
          </p:cNvSpPr>
          <p:nvPr>
            <p:ph type="sldNum" sz="quarter" idx="12"/>
          </p:nvPr>
        </p:nvSpPr>
        <p:spPr>
          <a:xfrm>
            <a:off x="8691146" y="5930830"/>
            <a:ext cx="683339" cy="365125"/>
          </a:xfrm>
        </p:spPr>
        <p:txBody>
          <a:bodyPr/>
          <a:lstStyle/>
          <a:p>
            <a:fld id="{E31375A4-56A4-47D6-9801-1991572033F7}" type="slidenum">
              <a:rPr lang="he-IL" sz="1200" smtClean="0"/>
              <a:pPr/>
              <a:t>23</a:t>
            </a:fld>
            <a:endParaRPr lang="he-IL" sz="1200" dirty="0"/>
          </a:p>
        </p:txBody>
      </p:sp>
    </p:spTree>
    <p:extLst>
      <p:ext uri="{BB962C8B-B14F-4D97-AF65-F5344CB8AC3E}">
        <p14:creationId xmlns:p14="http://schemas.microsoft.com/office/powerpoint/2010/main" val="155885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171669"/>
            <a:ext cx="8596668" cy="1320800"/>
          </a:xfrm>
        </p:spPr>
        <p:txBody>
          <a:bodyPr/>
          <a:lstStyle/>
          <a:p>
            <a:pPr algn="l" rtl="0"/>
            <a:r>
              <a:rPr lang="en-US" dirty="0">
                <a:effectLst/>
              </a:rPr>
              <a:t>Future Work</a:t>
            </a:r>
            <a:endParaRPr lang="he-IL" dirty="0">
              <a:effectLst/>
            </a:endParaRPr>
          </a:p>
        </p:txBody>
      </p:sp>
      <p:sp>
        <p:nvSpPr>
          <p:cNvPr id="3" name="מציין מיקום תוכן 2"/>
          <p:cNvSpPr>
            <a:spLocks noGrp="1"/>
          </p:cNvSpPr>
          <p:nvPr>
            <p:ph idx="1"/>
          </p:nvPr>
        </p:nvSpPr>
        <p:spPr>
          <a:xfrm>
            <a:off x="677334" y="1082565"/>
            <a:ext cx="9202390" cy="4114800"/>
          </a:xfrm>
        </p:spPr>
        <p:txBody>
          <a:bodyPr>
            <a:normAutofit/>
          </a:bodyPr>
          <a:lstStyle/>
          <a:p>
            <a:pPr algn="l" rtl="0"/>
            <a:r>
              <a:rPr lang="en-US" sz="2800" dirty="0"/>
              <a:t>Experiment Smartphone PPG Output’s on the last ANN</a:t>
            </a:r>
          </a:p>
          <a:p>
            <a:pPr marL="0" indent="0" algn="l" rtl="0">
              <a:buNone/>
            </a:pPr>
            <a:endParaRPr lang="en-US" sz="2800" dirty="0"/>
          </a:p>
          <a:p>
            <a:r>
              <a:rPr lang="en-US" sz="2800" dirty="0"/>
              <a:t>Preprocessing PPG signals extracted from Smartphone</a:t>
            </a:r>
          </a:p>
          <a:p>
            <a:pPr marL="0" indent="0">
              <a:buNone/>
            </a:pPr>
            <a:endParaRPr lang="en-US" sz="2800" dirty="0"/>
          </a:p>
          <a:p>
            <a:r>
              <a:rPr lang="en-US" sz="2800" dirty="0"/>
              <a:t>Building Smartphone Dataset</a:t>
            </a:r>
          </a:p>
          <a:p>
            <a:endParaRPr lang="en-US" sz="2800" dirty="0"/>
          </a:p>
          <a:p>
            <a:r>
              <a:rPr lang="en-US" sz="2800" dirty="0"/>
              <a:t>Transfer Learning Technique over ANN MIMIC model</a:t>
            </a:r>
          </a:p>
          <a:p>
            <a:endParaRPr lang="en-US" sz="2800" dirty="0"/>
          </a:p>
          <a:p>
            <a:pPr marL="0" indent="0">
              <a:buNone/>
            </a:pPr>
            <a:endParaRPr lang="en-US" sz="2800" dirty="0"/>
          </a:p>
        </p:txBody>
      </p:sp>
      <p:sp>
        <p:nvSpPr>
          <p:cNvPr id="5" name="Slide Number Placeholder 4">
            <a:extLst>
              <a:ext uri="{FF2B5EF4-FFF2-40B4-BE49-F238E27FC236}">
                <a16:creationId xmlns:a16="http://schemas.microsoft.com/office/drawing/2014/main" id="{0B0DF8A0-A540-4959-9BD8-0ACDD938EEF9}"/>
              </a:ext>
            </a:extLst>
          </p:cNvPr>
          <p:cNvSpPr>
            <a:spLocks noGrp="1"/>
          </p:cNvSpPr>
          <p:nvPr>
            <p:ph type="sldNum" sz="quarter" idx="12"/>
          </p:nvPr>
        </p:nvSpPr>
        <p:spPr>
          <a:xfrm>
            <a:off x="8842549" y="5925698"/>
            <a:ext cx="431453" cy="365125"/>
          </a:xfrm>
        </p:spPr>
        <p:txBody>
          <a:bodyPr/>
          <a:lstStyle/>
          <a:p>
            <a:fld id="{E31375A4-56A4-47D6-9801-1991572033F7}" type="slidenum">
              <a:rPr lang="he-IL" sz="1200" smtClean="0"/>
              <a:pPr/>
              <a:t>24</a:t>
            </a:fld>
            <a:endParaRPr lang="he-IL" sz="1200" dirty="0"/>
          </a:p>
        </p:txBody>
      </p:sp>
    </p:spTree>
    <p:extLst>
      <p:ext uri="{BB962C8B-B14F-4D97-AF65-F5344CB8AC3E}">
        <p14:creationId xmlns:p14="http://schemas.microsoft.com/office/powerpoint/2010/main" val="346155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l" rtl="0"/>
            <a:r>
              <a:rPr lang="en-US" dirty="0"/>
              <a:t>Project’s Goal</a:t>
            </a:r>
            <a:endParaRPr lang="he-IL" dirty="0"/>
          </a:p>
        </p:txBody>
      </p:sp>
      <p:sp>
        <p:nvSpPr>
          <p:cNvPr id="3" name="מציין מיקום תוכן 2"/>
          <p:cNvSpPr>
            <a:spLocks noGrp="1"/>
          </p:cNvSpPr>
          <p:nvPr>
            <p:ph idx="1"/>
          </p:nvPr>
        </p:nvSpPr>
        <p:spPr>
          <a:xfrm>
            <a:off x="677334" y="1488613"/>
            <a:ext cx="8596668" cy="3880773"/>
          </a:xfrm>
        </p:spPr>
        <p:txBody>
          <a:bodyPr>
            <a:normAutofit lnSpcReduction="10000"/>
          </a:bodyPr>
          <a:lstStyle/>
          <a:p>
            <a:pPr marL="45720" indent="0" algn="l" rtl="0">
              <a:buNone/>
            </a:pPr>
            <a:r>
              <a:rPr lang="en-US" sz="3200" dirty="0"/>
              <a:t>Estimate blood pressure values using a</a:t>
            </a:r>
          </a:p>
          <a:p>
            <a:pPr marL="45720" indent="0" algn="l" rtl="0">
              <a:buNone/>
            </a:pPr>
            <a:r>
              <a:rPr lang="en-US" sz="3200" dirty="0"/>
              <a:t>smartphone camera.</a:t>
            </a:r>
          </a:p>
          <a:p>
            <a:pPr marL="45720" indent="0" algn="l" rtl="0">
              <a:buNone/>
            </a:pPr>
            <a:endParaRPr lang="en-US" sz="3200" dirty="0"/>
          </a:p>
          <a:p>
            <a:pPr marL="45720" indent="0" algn="l" rtl="0">
              <a:buNone/>
            </a:pPr>
            <a:endParaRPr lang="en-US" sz="3200" dirty="0"/>
          </a:p>
          <a:p>
            <a:pPr marL="45720" indent="0" algn="l" rtl="0">
              <a:buNone/>
            </a:pPr>
            <a:endParaRPr lang="en-US" sz="3200" dirty="0"/>
          </a:p>
          <a:p>
            <a:pPr marL="45720" indent="0" algn="l" rtl="0">
              <a:buNone/>
            </a:pPr>
            <a:endParaRPr lang="en-US" sz="3200" dirty="0"/>
          </a:p>
          <a:p>
            <a:pPr marL="45720" indent="0">
              <a:buNone/>
            </a:pPr>
            <a:r>
              <a:rPr lang="en-US" dirty="0"/>
              <a:t>PPG – Photoplethysmogram, BP- blood pressure</a:t>
            </a:r>
            <a:endParaRPr lang="he-IL" dirty="0"/>
          </a:p>
        </p:txBody>
      </p:sp>
      <p:pic>
        <p:nvPicPr>
          <p:cNvPr id="6" name="תמונה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668" y="2599063"/>
            <a:ext cx="3826098" cy="2101659"/>
          </a:xfrm>
          <a:prstGeom prst="rect">
            <a:avLst/>
          </a:prstGeom>
        </p:spPr>
      </p:pic>
      <p:sp>
        <p:nvSpPr>
          <p:cNvPr id="4" name="Slide Number Placeholder 3">
            <a:extLst>
              <a:ext uri="{FF2B5EF4-FFF2-40B4-BE49-F238E27FC236}">
                <a16:creationId xmlns:a16="http://schemas.microsoft.com/office/drawing/2014/main" id="{EF552884-F65E-4C6F-8FE2-97ECD757FDAC}"/>
              </a:ext>
            </a:extLst>
          </p:cNvPr>
          <p:cNvSpPr>
            <a:spLocks noGrp="1"/>
          </p:cNvSpPr>
          <p:nvPr>
            <p:ph type="sldNum" sz="quarter" idx="12"/>
          </p:nvPr>
        </p:nvSpPr>
        <p:spPr>
          <a:xfrm>
            <a:off x="8590663" y="5855486"/>
            <a:ext cx="683339" cy="365125"/>
          </a:xfrm>
        </p:spPr>
        <p:txBody>
          <a:bodyPr/>
          <a:lstStyle/>
          <a:p>
            <a:fld id="{E31375A4-56A4-47D6-9801-1991572033F7}" type="slidenum">
              <a:rPr lang="he-IL" sz="1200" smtClean="0"/>
              <a:pPr/>
              <a:t>3</a:t>
            </a:fld>
            <a:endParaRPr lang="he-IL" sz="1200" dirty="0"/>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554240" y="3149600"/>
            <a:ext cx="3114174" cy="3114174"/>
          </a:xfrm>
          <a:prstGeom prst="rect">
            <a:avLst/>
          </a:prstGeom>
        </p:spPr>
      </p:pic>
      <p:sp>
        <p:nvSpPr>
          <p:cNvPr id="2" name="כותרת 1"/>
          <p:cNvSpPr>
            <a:spLocks noGrp="1"/>
          </p:cNvSpPr>
          <p:nvPr>
            <p:ph type="title"/>
          </p:nvPr>
        </p:nvSpPr>
        <p:spPr/>
        <p:txBody>
          <a:bodyPr/>
          <a:lstStyle/>
          <a:p>
            <a:pPr algn="l" rtl="0"/>
            <a:r>
              <a:rPr lang="en-US" dirty="0"/>
              <a:t>Blood Pressure</a:t>
            </a:r>
            <a:endParaRPr lang="he-IL" dirty="0"/>
          </a:p>
        </p:txBody>
      </p:sp>
      <p:sp>
        <p:nvSpPr>
          <p:cNvPr id="3" name="מציין מיקום תוכן 2"/>
          <p:cNvSpPr>
            <a:spLocks noGrp="1"/>
          </p:cNvSpPr>
          <p:nvPr>
            <p:ph idx="1"/>
          </p:nvPr>
        </p:nvSpPr>
        <p:spPr>
          <a:xfrm>
            <a:off x="815248" y="1828800"/>
            <a:ext cx="8596668" cy="4114800"/>
          </a:xfrm>
        </p:spPr>
        <p:txBody>
          <a:bodyPr>
            <a:normAutofit/>
          </a:bodyPr>
          <a:lstStyle/>
          <a:p>
            <a:pPr algn="l" rtl="0"/>
            <a:r>
              <a:rPr lang="en-US" sz="2800" dirty="0"/>
              <a:t>Pressure exerted upon the walls of blood vessels</a:t>
            </a:r>
          </a:p>
          <a:p>
            <a:pPr marL="0" indent="0" algn="l" rtl="0">
              <a:buNone/>
            </a:pPr>
            <a:endParaRPr lang="en-US" sz="2800" dirty="0"/>
          </a:p>
          <a:p>
            <a:pPr algn="l" rtl="0"/>
            <a:r>
              <a:rPr lang="en-US" sz="2800" dirty="0"/>
              <a:t>Expressed in terms of </a:t>
            </a:r>
            <a:r>
              <a:rPr lang="en-US" sz="2800" b="1" dirty="0"/>
              <a:t>systolic/diastolic</a:t>
            </a:r>
            <a:r>
              <a:rPr lang="en-US" sz="2800" dirty="0"/>
              <a:t> pressures</a:t>
            </a:r>
          </a:p>
          <a:p>
            <a:pPr marL="0" indent="0" algn="l" rtl="0">
              <a:buNone/>
            </a:pPr>
            <a:r>
              <a:rPr lang="en-US" sz="2800" dirty="0"/>
              <a:t> </a:t>
            </a:r>
          </a:p>
          <a:p>
            <a:pPr algn="l" rtl="0"/>
            <a:r>
              <a:rPr lang="en-US" sz="2800" dirty="0"/>
              <a:t>Measured in mm Hg</a:t>
            </a:r>
            <a:endParaRPr lang="he-IL" sz="2800" dirty="0"/>
          </a:p>
        </p:txBody>
      </p:sp>
      <p:sp>
        <p:nvSpPr>
          <p:cNvPr id="6" name="Slide Number Placeholder 5">
            <a:extLst>
              <a:ext uri="{FF2B5EF4-FFF2-40B4-BE49-F238E27FC236}">
                <a16:creationId xmlns:a16="http://schemas.microsoft.com/office/drawing/2014/main" id="{A6234A84-141D-48D2-9BA4-36BF70B05803}"/>
              </a:ext>
            </a:extLst>
          </p:cNvPr>
          <p:cNvSpPr>
            <a:spLocks noGrp="1"/>
          </p:cNvSpPr>
          <p:nvPr>
            <p:ph type="sldNum" sz="quarter" idx="12"/>
          </p:nvPr>
        </p:nvSpPr>
        <p:spPr>
          <a:xfrm>
            <a:off x="8590663" y="5883275"/>
            <a:ext cx="683339" cy="365125"/>
          </a:xfrm>
        </p:spPr>
        <p:txBody>
          <a:bodyPr/>
          <a:lstStyle/>
          <a:p>
            <a:fld id="{E31375A4-56A4-47D6-9801-1991572033F7}" type="slidenum">
              <a:rPr lang="he-IL" sz="1200" smtClean="0"/>
              <a:pPr/>
              <a:t>4</a:t>
            </a:fld>
            <a:endParaRPr lang="he-IL" sz="1200" dirty="0"/>
          </a:p>
        </p:txBody>
      </p:sp>
    </p:spTree>
    <p:extLst>
      <p:ext uri="{BB962C8B-B14F-4D97-AF65-F5344CB8AC3E}">
        <p14:creationId xmlns:p14="http://schemas.microsoft.com/office/powerpoint/2010/main" val="19836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l" rtl="0"/>
            <a:r>
              <a:rPr lang="en-US" dirty="0"/>
              <a:t>Blood Pressure Importance</a:t>
            </a:r>
            <a:endParaRPr lang="he-IL" dirty="0"/>
          </a:p>
        </p:txBody>
      </p:sp>
      <p:sp>
        <p:nvSpPr>
          <p:cNvPr id="3" name="מציין מיקום תוכן 2"/>
          <p:cNvSpPr>
            <a:spLocks noGrp="1"/>
          </p:cNvSpPr>
          <p:nvPr>
            <p:ph idx="1"/>
          </p:nvPr>
        </p:nvSpPr>
        <p:spPr/>
        <p:txBody>
          <a:bodyPr>
            <a:normAutofit/>
          </a:bodyPr>
          <a:lstStyle/>
          <a:p>
            <a:pPr algn="l" rtl="0"/>
            <a:r>
              <a:rPr lang="en-US" sz="2800" dirty="0"/>
              <a:t>High Blood Pressure – “Silent Killer” </a:t>
            </a:r>
          </a:p>
          <a:p>
            <a:pPr algn="l" rtl="0"/>
            <a:endParaRPr lang="en-US" sz="2800" dirty="0"/>
          </a:p>
          <a:p>
            <a:pPr algn="l" rtl="0"/>
            <a:r>
              <a:rPr lang="en-US" sz="2800" dirty="0"/>
              <a:t>Low Blood Pressure has also it’s negative effects</a:t>
            </a:r>
          </a:p>
          <a:p>
            <a:pPr algn="l" rtl="0"/>
            <a:endParaRPr lang="en-US" sz="2800" dirty="0"/>
          </a:p>
          <a:p>
            <a:r>
              <a:rPr lang="en-US" sz="2800" dirty="0"/>
              <a:t>Blood pressure is varying – monitoring capability is critically important</a:t>
            </a:r>
          </a:p>
        </p:txBody>
      </p:sp>
      <p:sp>
        <p:nvSpPr>
          <p:cNvPr id="4" name="Slide Number Placeholder 3">
            <a:extLst>
              <a:ext uri="{FF2B5EF4-FFF2-40B4-BE49-F238E27FC236}">
                <a16:creationId xmlns:a16="http://schemas.microsoft.com/office/drawing/2014/main" id="{66FAA213-464B-4B12-9383-6B52AE03D5E4}"/>
              </a:ext>
            </a:extLst>
          </p:cNvPr>
          <p:cNvSpPr>
            <a:spLocks noGrp="1"/>
          </p:cNvSpPr>
          <p:nvPr>
            <p:ph type="sldNum" sz="quarter" idx="12"/>
          </p:nvPr>
        </p:nvSpPr>
        <p:spPr>
          <a:xfrm>
            <a:off x="8590663" y="5938874"/>
            <a:ext cx="683339" cy="365125"/>
          </a:xfrm>
        </p:spPr>
        <p:txBody>
          <a:bodyPr/>
          <a:lstStyle/>
          <a:p>
            <a:fld id="{E31375A4-56A4-47D6-9801-1991572033F7}" type="slidenum">
              <a:rPr lang="he-IL" sz="1200" smtClean="0"/>
              <a:pPr/>
              <a:t>5</a:t>
            </a:fld>
            <a:endParaRPr lang="he-IL" sz="1200" dirty="0"/>
          </a:p>
        </p:txBody>
      </p:sp>
    </p:spTree>
    <p:extLst>
      <p:ext uri="{BB962C8B-B14F-4D97-AF65-F5344CB8AC3E}">
        <p14:creationId xmlns:p14="http://schemas.microsoft.com/office/powerpoint/2010/main" val="22768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119914"/>
            <a:ext cx="8596668" cy="1320800"/>
          </a:xfrm>
        </p:spPr>
        <p:txBody>
          <a:bodyPr/>
          <a:lstStyle/>
          <a:p>
            <a:pPr algn="l" rtl="0"/>
            <a:r>
              <a:rPr lang="en-US" dirty="0">
                <a:effectLst/>
              </a:rPr>
              <a:t>Photoplethysmogram (PPG) &amp; PPG Signal</a:t>
            </a:r>
            <a:endParaRPr lang="he-IL" dirty="0">
              <a:effectLst/>
            </a:endParaRPr>
          </a:p>
        </p:txBody>
      </p:sp>
      <p:sp>
        <p:nvSpPr>
          <p:cNvPr id="3" name="מציין מיקום תוכן 2"/>
          <p:cNvSpPr>
            <a:spLocks noGrp="1"/>
          </p:cNvSpPr>
          <p:nvPr>
            <p:ph idx="1"/>
          </p:nvPr>
        </p:nvSpPr>
        <p:spPr>
          <a:xfrm>
            <a:off x="677334" y="950751"/>
            <a:ext cx="8596668" cy="5252949"/>
          </a:xfrm>
        </p:spPr>
        <p:txBody>
          <a:bodyPr>
            <a:normAutofit lnSpcReduction="10000"/>
          </a:bodyPr>
          <a:lstStyle/>
          <a:p>
            <a:r>
              <a:rPr lang="en-US" sz="2800" b="1" dirty="0">
                <a:solidFill>
                  <a:schemeClr val="tx1"/>
                </a:solidFill>
                <a:cs typeface="Tahoma" panose="020B0604030504040204" pitchFamily="34" charset="0"/>
              </a:rPr>
              <a:t>Optical technique </a:t>
            </a:r>
            <a:r>
              <a:rPr lang="en-US" sz="2800" dirty="0"/>
              <a:t>for blood volume changes during a cardiac cycle</a:t>
            </a:r>
          </a:p>
          <a:p>
            <a:endParaRPr lang="en-US" sz="2800" dirty="0"/>
          </a:p>
          <a:p>
            <a:pPr algn="l" rtl="0"/>
            <a:r>
              <a:rPr lang="en-US" sz="2800" dirty="0"/>
              <a:t>Measures several </a:t>
            </a:r>
            <a:r>
              <a:rPr lang="en-US" sz="2800" b="1" dirty="0"/>
              <a:t>physiological vitals</a:t>
            </a:r>
          </a:p>
          <a:p>
            <a:pPr algn="l" rtl="0"/>
            <a:endParaRPr lang="en-US" sz="2800" b="1" dirty="0"/>
          </a:p>
          <a:p>
            <a:pPr algn="l" rtl="0"/>
            <a:r>
              <a:rPr lang="en-US" sz="2800" dirty="0"/>
              <a:t>Consists </a:t>
            </a:r>
            <a:r>
              <a:rPr lang="en-US" sz="2800" b="1" dirty="0"/>
              <a:t>blood-flow</a:t>
            </a:r>
            <a:r>
              <a:rPr lang="en-US" sz="2800" dirty="0"/>
              <a:t> &amp; </a:t>
            </a:r>
            <a:r>
              <a:rPr lang="en-US" sz="2800" b="1" dirty="0"/>
              <a:t>respirational</a:t>
            </a:r>
            <a:r>
              <a:rPr lang="en-US" sz="2800" dirty="0"/>
              <a:t> components</a:t>
            </a:r>
          </a:p>
          <a:p>
            <a:pPr algn="l" rtl="0"/>
            <a:endParaRPr lang="en-US" sz="2800" dirty="0"/>
          </a:p>
          <a:p>
            <a:pPr algn="l" rtl="0"/>
            <a:r>
              <a:rPr lang="en-US" sz="2800" dirty="0"/>
              <a:t>Non-invasive</a:t>
            </a:r>
          </a:p>
          <a:p>
            <a:pPr marL="0" indent="0" algn="l" rtl="0">
              <a:buNone/>
            </a:pPr>
            <a:endParaRPr lang="en-US" sz="2800" dirty="0"/>
          </a:p>
          <a:p>
            <a:pPr algn="l" rtl="0"/>
            <a:r>
              <a:rPr lang="en-US" sz="2800" dirty="0"/>
              <a:t>Low-cost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9054"/>
          <a:stretch/>
        </p:blipFill>
        <p:spPr>
          <a:xfrm>
            <a:off x="3214746" y="4647087"/>
            <a:ext cx="6059256" cy="1556613"/>
          </a:xfrm>
          <a:prstGeom prst="rect">
            <a:avLst/>
          </a:prstGeom>
        </p:spPr>
      </p:pic>
      <p:sp>
        <p:nvSpPr>
          <p:cNvPr id="5" name="Slide Number Placeholder 4">
            <a:extLst>
              <a:ext uri="{FF2B5EF4-FFF2-40B4-BE49-F238E27FC236}">
                <a16:creationId xmlns:a16="http://schemas.microsoft.com/office/drawing/2014/main" id="{7A28AE8A-69FB-4D03-9BFF-A1B254A0E469}"/>
              </a:ext>
            </a:extLst>
          </p:cNvPr>
          <p:cNvSpPr>
            <a:spLocks noGrp="1"/>
          </p:cNvSpPr>
          <p:nvPr>
            <p:ph type="sldNum" sz="quarter" idx="12"/>
          </p:nvPr>
        </p:nvSpPr>
        <p:spPr>
          <a:xfrm>
            <a:off x="8932332" y="5907249"/>
            <a:ext cx="683339" cy="365125"/>
          </a:xfrm>
        </p:spPr>
        <p:txBody>
          <a:bodyPr/>
          <a:lstStyle/>
          <a:p>
            <a:fld id="{E31375A4-56A4-47D6-9801-1991572033F7}" type="slidenum">
              <a:rPr lang="he-IL" sz="1200" smtClean="0"/>
              <a:pPr/>
              <a:t>6</a:t>
            </a:fld>
            <a:endParaRPr lang="he-IL" sz="1200" dirty="0"/>
          </a:p>
        </p:txBody>
      </p:sp>
    </p:spTree>
    <p:extLst>
      <p:ext uri="{BB962C8B-B14F-4D97-AF65-F5344CB8AC3E}">
        <p14:creationId xmlns:p14="http://schemas.microsoft.com/office/powerpoint/2010/main" val="256527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164306"/>
            <a:ext cx="8596668" cy="1320800"/>
          </a:xfrm>
        </p:spPr>
        <p:txBody>
          <a:bodyPr/>
          <a:lstStyle/>
          <a:p>
            <a:pPr algn="l" rtl="0"/>
            <a:r>
              <a:rPr lang="en-US" dirty="0">
                <a:effectLst/>
              </a:rPr>
              <a:t>Obtaining PPG Signals</a:t>
            </a:r>
            <a:endParaRPr lang="he-IL" dirty="0">
              <a:effectLst/>
            </a:endParaRPr>
          </a:p>
        </p:txBody>
      </p:sp>
      <p:sp>
        <p:nvSpPr>
          <p:cNvPr id="3" name="מציין מיקום תוכן 2"/>
          <p:cNvSpPr>
            <a:spLocks noGrp="1"/>
          </p:cNvSpPr>
          <p:nvPr>
            <p:ph idx="1"/>
          </p:nvPr>
        </p:nvSpPr>
        <p:spPr>
          <a:xfrm>
            <a:off x="371942" y="1136441"/>
            <a:ext cx="8596668" cy="3880773"/>
          </a:xfrm>
        </p:spPr>
        <p:txBody>
          <a:bodyPr>
            <a:normAutofit/>
          </a:bodyPr>
          <a:lstStyle/>
          <a:p>
            <a:pPr algn="l" rtl="0"/>
            <a:r>
              <a:rPr lang="en-US" sz="2800" dirty="0"/>
              <a:t>PPG is obtained by illuminating the skin and measure absorption</a:t>
            </a:r>
          </a:p>
          <a:p>
            <a:pPr algn="l" rtl="0"/>
            <a:endParaRPr lang="en-US" sz="2800" dirty="0"/>
          </a:p>
          <a:p>
            <a:pPr algn="l" rtl="0"/>
            <a:r>
              <a:rPr lang="en-US" sz="2800" dirty="0"/>
              <a:t>Two detection ways: transmission and reflective</a:t>
            </a:r>
          </a:p>
          <a:p>
            <a:pPr algn="l" rtl="0"/>
            <a:endParaRPr lang="en-US" sz="2800" dirty="0"/>
          </a:p>
          <a:p>
            <a:pPr algn="l" rtl="0"/>
            <a:r>
              <a:rPr lang="en-US" sz="2800" dirty="0"/>
              <a:t>Main device: Oximeter</a:t>
            </a:r>
            <a:endParaRPr lang="he-IL" sz="2800" dirty="0"/>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80157" y="3147433"/>
            <a:ext cx="5070763" cy="279079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439" y="4659871"/>
            <a:ext cx="2364899" cy="1555376"/>
          </a:xfrm>
          <a:prstGeom prst="rect">
            <a:avLst/>
          </a:prstGeom>
        </p:spPr>
      </p:pic>
      <p:sp>
        <p:nvSpPr>
          <p:cNvPr id="5" name="Slide Number Placeholder 4">
            <a:extLst>
              <a:ext uri="{FF2B5EF4-FFF2-40B4-BE49-F238E27FC236}">
                <a16:creationId xmlns:a16="http://schemas.microsoft.com/office/drawing/2014/main" id="{D3240CDD-8261-40F9-BDFA-0AF9A4A80007}"/>
              </a:ext>
            </a:extLst>
          </p:cNvPr>
          <p:cNvSpPr>
            <a:spLocks noGrp="1"/>
          </p:cNvSpPr>
          <p:nvPr>
            <p:ph type="sldNum" sz="quarter" idx="12"/>
          </p:nvPr>
        </p:nvSpPr>
        <p:spPr>
          <a:xfrm>
            <a:off x="8590663" y="5927838"/>
            <a:ext cx="683339" cy="365125"/>
          </a:xfrm>
        </p:spPr>
        <p:txBody>
          <a:bodyPr/>
          <a:lstStyle/>
          <a:p>
            <a:fld id="{E31375A4-56A4-47D6-9801-1991572033F7}" type="slidenum">
              <a:rPr lang="he-IL" sz="1200" smtClean="0"/>
              <a:pPr/>
              <a:t>7</a:t>
            </a:fld>
            <a:endParaRPr lang="he-IL" sz="1200" dirty="0"/>
          </a:p>
        </p:txBody>
      </p:sp>
    </p:spTree>
    <p:extLst>
      <p:ext uri="{BB962C8B-B14F-4D97-AF65-F5344CB8AC3E}">
        <p14:creationId xmlns:p14="http://schemas.microsoft.com/office/powerpoint/2010/main" val="24779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C73B-0DAC-4761-8421-C50F4ED61AE6}"/>
              </a:ext>
            </a:extLst>
          </p:cNvPr>
          <p:cNvSpPr>
            <a:spLocks noGrp="1"/>
          </p:cNvSpPr>
          <p:nvPr>
            <p:ph type="title"/>
          </p:nvPr>
        </p:nvSpPr>
        <p:spPr>
          <a:xfrm>
            <a:off x="100557" y="451513"/>
            <a:ext cx="5995443" cy="947629"/>
          </a:xfrm>
        </p:spPr>
        <p:txBody>
          <a:bodyPr>
            <a:normAutofit/>
          </a:bodyPr>
          <a:lstStyle/>
          <a:p>
            <a:r>
              <a:rPr lang="en-US" dirty="0"/>
              <a:t>Smartphone’s Motivation</a:t>
            </a:r>
          </a:p>
        </p:txBody>
      </p:sp>
      <p:sp>
        <p:nvSpPr>
          <p:cNvPr id="3" name="Content Placeholder 2">
            <a:extLst>
              <a:ext uri="{FF2B5EF4-FFF2-40B4-BE49-F238E27FC236}">
                <a16:creationId xmlns:a16="http://schemas.microsoft.com/office/drawing/2014/main" id="{D6B46C26-E7D6-42B9-BD1E-F8C3D61C5217}"/>
              </a:ext>
            </a:extLst>
          </p:cNvPr>
          <p:cNvSpPr>
            <a:spLocks noGrp="1"/>
          </p:cNvSpPr>
          <p:nvPr>
            <p:ph idx="1"/>
          </p:nvPr>
        </p:nvSpPr>
        <p:spPr>
          <a:xfrm>
            <a:off x="589199" y="1399142"/>
            <a:ext cx="8596668" cy="3710033"/>
          </a:xfrm>
        </p:spPr>
        <p:txBody>
          <a:bodyPr>
            <a:normAutofit/>
          </a:bodyPr>
          <a:lstStyle/>
          <a:p>
            <a:r>
              <a:rPr lang="en-US" sz="2800" dirty="0"/>
              <a:t>Accessibility</a:t>
            </a:r>
          </a:p>
          <a:p>
            <a:endParaRPr lang="en-US" sz="2800" dirty="0"/>
          </a:p>
          <a:p>
            <a:r>
              <a:rPr lang="en-US" sz="2800" dirty="0"/>
              <a:t>Simple Operation</a:t>
            </a:r>
          </a:p>
          <a:p>
            <a:endParaRPr lang="en-US" sz="2800" dirty="0"/>
          </a:p>
          <a:p>
            <a:r>
              <a:rPr lang="en-US" sz="2800" dirty="0"/>
              <a:t>No additional costs </a:t>
            </a:r>
          </a:p>
        </p:txBody>
      </p:sp>
      <p:sp>
        <p:nvSpPr>
          <p:cNvPr id="6" name="Slide Number Placeholder 5">
            <a:extLst>
              <a:ext uri="{FF2B5EF4-FFF2-40B4-BE49-F238E27FC236}">
                <a16:creationId xmlns:a16="http://schemas.microsoft.com/office/drawing/2014/main" id="{C0FFDDAB-4419-476E-8DFE-79780EB32C52}"/>
              </a:ext>
            </a:extLst>
          </p:cNvPr>
          <p:cNvSpPr>
            <a:spLocks noGrp="1"/>
          </p:cNvSpPr>
          <p:nvPr>
            <p:ph type="sldNum" sz="quarter" idx="12"/>
          </p:nvPr>
        </p:nvSpPr>
        <p:spPr>
          <a:xfrm>
            <a:off x="8590663" y="5950927"/>
            <a:ext cx="683339" cy="365125"/>
          </a:xfrm>
        </p:spPr>
        <p:txBody>
          <a:bodyPr/>
          <a:lstStyle/>
          <a:p>
            <a:fld id="{E31375A4-56A4-47D6-9801-1991572033F7}" type="slidenum">
              <a:rPr lang="he-IL" sz="1400" smtClean="0"/>
              <a:pPr/>
              <a:t>8</a:t>
            </a:fld>
            <a:endParaRPr lang="he-IL" sz="1400" dirty="0"/>
          </a:p>
        </p:txBody>
      </p:sp>
    </p:spTree>
    <p:extLst>
      <p:ext uri="{BB962C8B-B14F-4D97-AF65-F5344CB8AC3E}">
        <p14:creationId xmlns:p14="http://schemas.microsoft.com/office/powerpoint/2010/main" val="4846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3" y="609600"/>
            <a:ext cx="8750445" cy="1320800"/>
          </a:xfrm>
        </p:spPr>
        <p:txBody>
          <a:bodyPr>
            <a:normAutofit fontScale="90000"/>
          </a:bodyPr>
          <a:lstStyle/>
          <a:p>
            <a:pPr algn="l" rtl="0"/>
            <a:r>
              <a:rPr lang="en-US" dirty="0">
                <a:effectLst/>
              </a:rPr>
              <a:t>Blood Pressure Measurement from smartphone</a:t>
            </a:r>
            <a:br>
              <a:rPr lang="en-US" dirty="0">
                <a:effectLst/>
              </a:rPr>
            </a:br>
            <a:r>
              <a:rPr lang="en-US" sz="2200" dirty="0">
                <a:effectLst/>
              </a:rPr>
              <a:t>By Capturing The Fingertip, and using Machine learning</a:t>
            </a:r>
            <a:br>
              <a:rPr lang="en-US" sz="2200" dirty="0">
                <a:effectLst/>
              </a:rPr>
            </a:br>
            <a:r>
              <a:rPr lang="en-US" sz="1300" dirty="0">
                <a:effectLst/>
              </a:rPr>
              <a:t>(Banerjee et.al, 2015 &amp; Lamonaca et.al, 2013)</a:t>
            </a:r>
            <a:endParaRPr lang="he-IL" sz="2700" dirty="0">
              <a:effectLst/>
            </a:endParaRPr>
          </a:p>
        </p:txBody>
      </p:sp>
      <p:pic>
        <p:nvPicPr>
          <p:cNvPr id="3" name="תמונה 2"/>
          <p:cNvPicPr>
            <a:picLocks noChangeAspect="1"/>
          </p:cNvPicPr>
          <p:nvPr/>
        </p:nvPicPr>
        <p:blipFill>
          <a:blip r:embed="rId3">
            <a:clrChange>
              <a:clrFrom>
                <a:srgbClr val="FFFFFF"/>
              </a:clrFrom>
              <a:clrTo>
                <a:srgbClr val="FFFFFF">
                  <a:alpha val="0"/>
                </a:srgbClr>
              </a:clrTo>
            </a:clrChange>
          </a:blip>
          <a:stretch>
            <a:fillRect/>
          </a:stretch>
        </p:blipFill>
        <p:spPr>
          <a:xfrm>
            <a:off x="0" y="1930400"/>
            <a:ext cx="9250286" cy="4403726"/>
          </a:xfrm>
          <a:prstGeom prst="rect">
            <a:avLst/>
          </a:prstGeom>
        </p:spPr>
      </p:pic>
      <p:sp>
        <p:nvSpPr>
          <p:cNvPr id="6" name="Slide Number Placeholder 5">
            <a:extLst>
              <a:ext uri="{FF2B5EF4-FFF2-40B4-BE49-F238E27FC236}">
                <a16:creationId xmlns:a16="http://schemas.microsoft.com/office/drawing/2014/main" id="{00B9945C-0552-47DF-80A5-92185317C196}"/>
              </a:ext>
            </a:extLst>
          </p:cNvPr>
          <p:cNvSpPr>
            <a:spLocks noGrp="1"/>
          </p:cNvSpPr>
          <p:nvPr>
            <p:ph type="sldNum" sz="quarter" idx="12"/>
          </p:nvPr>
        </p:nvSpPr>
        <p:spPr>
          <a:xfrm>
            <a:off x="8744439" y="5969001"/>
            <a:ext cx="683339" cy="365125"/>
          </a:xfrm>
        </p:spPr>
        <p:txBody>
          <a:bodyPr/>
          <a:lstStyle/>
          <a:p>
            <a:fld id="{E31375A4-56A4-47D6-9801-1991572033F7}" type="slidenum">
              <a:rPr lang="he-IL" sz="1200" smtClean="0"/>
              <a:pPr/>
              <a:t>9</a:t>
            </a:fld>
            <a:endParaRPr lang="he-IL" sz="1200" dirty="0"/>
          </a:p>
        </p:txBody>
      </p:sp>
    </p:spTree>
    <p:extLst>
      <p:ext uri="{BB962C8B-B14F-4D97-AF65-F5344CB8AC3E}">
        <p14:creationId xmlns:p14="http://schemas.microsoft.com/office/powerpoint/2010/main" val="256455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F180B1C-2212-497F-A259-C959ADD048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2948</Words>
  <Application>Microsoft Office PowerPoint</Application>
  <PresentationFormat>Widescreen</PresentationFormat>
  <Paragraphs>389</Paragraphs>
  <Slides>24</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Cambria</vt:lpstr>
      <vt:lpstr>Cambria Math</vt:lpstr>
      <vt:lpstr>Tahoma</vt:lpstr>
      <vt:lpstr>Trebuchet MS</vt:lpstr>
      <vt:lpstr>Wingdings 3</vt:lpstr>
      <vt:lpstr>Facet</vt:lpstr>
      <vt:lpstr>Blood Pressure Estimation using a Smartphone Camera</vt:lpstr>
      <vt:lpstr>Presentation Outline</vt:lpstr>
      <vt:lpstr>Project’s Goal</vt:lpstr>
      <vt:lpstr>Blood Pressure</vt:lpstr>
      <vt:lpstr>Blood Pressure Importance</vt:lpstr>
      <vt:lpstr>Photoplethysmogram (PPG) &amp; PPG Signal</vt:lpstr>
      <vt:lpstr>Obtaining PPG Signals</vt:lpstr>
      <vt:lpstr>Smartphone’s Motivation</vt:lpstr>
      <vt:lpstr>Blood Pressure Measurement from smartphone By Capturing The Fingertip, and using Machine learning (Banerjee et.al, 2015 &amp; Lamonaca et.al, 2013)</vt:lpstr>
      <vt:lpstr>Difficulties using Smartphones to capture PPG</vt:lpstr>
      <vt:lpstr>Offline</vt:lpstr>
      <vt:lpstr>Previous Project’s work  Shay Shimonov &amp; Ron Gatenio, 2017</vt:lpstr>
      <vt:lpstr>Previous Project’s work  Ido Lev &amp; Inbal Ronai, 2018    </vt:lpstr>
      <vt:lpstr>Previous Project’s work  Oded Schlesinger &amp; Nitai Vigderhouse, 2019 </vt:lpstr>
      <vt:lpstr>MAD – Mean Absolute Difference</vt:lpstr>
      <vt:lpstr>Current Project’s work  Omer Shulam &amp; Kfir Pardessi , 2020 </vt:lpstr>
      <vt:lpstr>PPG Extraction from Fingertip Video Chosen technique</vt:lpstr>
      <vt:lpstr>PowerPoint Presentation</vt:lpstr>
      <vt:lpstr>PowerPoint Presentation</vt:lpstr>
      <vt:lpstr>PowerPoint Presentation</vt:lpstr>
      <vt:lpstr>Omron HEM-907 - a clinically validated DIGITAL BLOOD PRESSURE MONITOR</vt:lpstr>
      <vt:lpstr>Texas Instruments Oximeter AFE4490 Evaluation Module</vt:lpstr>
      <vt:lpstr>Work So Far</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2016-05-09T20:36:36Z</dcterms:created>
  <dcterms:modified xsi:type="dcterms:W3CDTF">2020-06-16T12:41:31Z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TC030310239991</vt:lpwstr>
  </property>
</Properties>
</file>